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8"/>
  </p:notesMasterIdLst>
  <p:handoutMasterIdLst>
    <p:handoutMasterId r:id="rId49"/>
  </p:handoutMasterIdLst>
  <p:sldIdLst>
    <p:sldId id="274" r:id="rId3"/>
    <p:sldId id="317" r:id="rId4"/>
    <p:sldId id="318" r:id="rId5"/>
    <p:sldId id="340" r:id="rId6"/>
    <p:sldId id="323" r:id="rId7"/>
    <p:sldId id="343" r:id="rId8"/>
    <p:sldId id="401" r:id="rId9"/>
    <p:sldId id="396" r:id="rId10"/>
    <p:sldId id="381" r:id="rId11"/>
    <p:sldId id="383" r:id="rId12"/>
    <p:sldId id="384" r:id="rId13"/>
    <p:sldId id="380" r:id="rId14"/>
    <p:sldId id="386" r:id="rId15"/>
    <p:sldId id="390" r:id="rId16"/>
    <p:sldId id="387" r:id="rId17"/>
    <p:sldId id="346" r:id="rId18"/>
    <p:sldId id="389" r:id="rId19"/>
    <p:sldId id="391" r:id="rId20"/>
    <p:sldId id="371" r:id="rId21"/>
    <p:sldId id="417" r:id="rId22"/>
    <p:sldId id="394" r:id="rId23"/>
    <p:sldId id="410" r:id="rId24"/>
    <p:sldId id="397" r:id="rId25"/>
    <p:sldId id="358" r:id="rId26"/>
    <p:sldId id="362" r:id="rId27"/>
    <p:sldId id="363" r:id="rId28"/>
    <p:sldId id="364" r:id="rId29"/>
    <p:sldId id="411" r:id="rId30"/>
    <p:sldId id="412" r:id="rId31"/>
    <p:sldId id="372" r:id="rId32"/>
    <p:sldId id="413" r:id="rId33"/>
    <p:sldId id="374" r:id="rId34"/>
    <p:sldId id="370" r:id="rId35"/>
    <p:sldId id="403" r:id="rId36"/>
    <p:sldId id="416" r:id="rId37"/>
    <p:sldId id="405" r:id="rId38"/>
    <p:sldId id="406" r:id="rId39"/>
    <p:sldId id="407" r:id="rId40"/>
    <p:sldId id="399" r:id="rId41"/>
    <p:sldId id="402" r:id="rId42"/>
    <p:sldId id="414" r:id="rId43"/>
    <p:sldId id="415" r:id="rId44"/>
    <p:sldId id="351" r:id="rId45"/>
    <p:sldId id="418" r:id="rId46"/>
    <p:sldId id="354" r:id="rId47"/>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u, Albert - RD, Washington, DC" initials="HA-RWD" lastIdx="1" clrIdx="0">
    <p:extLst>
      <p:ext uri="{19B8F6BF-5375-455C-9EA6-DF929625EA0E}">
        <p15:presenceInfo xmlns:p15="http://schemas.microsoft.com/office/powerpoint/2012/main" userId="Hu, Albert - RD, Washington, D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3" autoAdjust="0"/>
    <p:restoredTop sz="94660"/>
  </p:normalViewPr>
  <p:slideViewPr>
    <p:cSldViewPr snapToGrid="0">
      <p:cViewPr varScale="1">
        <p:scale>
          <a:sx n="58" d="100"/>
          <a:sy n="58" d="100"/>
        </p:scale>
        <p:origin x="63" y="513"/>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46"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9E41331-CF3F-4F6C-B468-0114D32EEB82}"/>
              </a:ext>
            </a:extLst>
          </p:cNvPr>
          <p:cNvSpPr>
            <a:spLocks noGrp="1"/>
          </p:cNvSpPr>
          <p:nvPr>
            <p:ph type="hdr" sz="quarter"/>
          </p:nvPr>
        </p:nvSpPr>
        <p:spPr>
          <a:xfrm>
            <a:off x="1" y="0"/>
            <a:ext cx="3043979" cy="467363"/>
          </a:xfrm>
          <a:prstGeom prst="rect">
            <a:avLst/>
          </a:prstGeom>
        </p:spPr>
        <p:txBody>
          <a:bodyPr vert="horz" lIns="91577" tIns="45789" rIns="91577" bIns="457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8D4438F9-E7D9-4E49-98DB-C454A6AA1CE0}"/>
              </a:ext>
            </a:extLst>
          </p:cNvPr>
          <p:cNvSpPr>
            <a:spLocks noGrp="1"/>
          </p:cNvSpPr>
          <p:nvPr>
            <p:ph type="dt" sz="quarter" idx="1"/>
          </p:nvPr>
        </p:nvSpPr>
        <p:spPr>
          <a:xfrm>
            <a:off x="3977531" y="0"/>
            <a:ext cx="3043979" cy="467363"/>
          </a:xfrm>
          <a:prstGeom prst="rect">
            <a:avLst/>
          </a:prstGeom>
        </p:spPr>
        <p:txBody>
          <a:bodyPr vert="horz" lIns="91577" tIns="45789" rIns="91577" bIns="45789" rtlCol="0"/>
          <a:lstStyle>
            <a:lvl1pPr algn="r">
              <a:defRPr sz="1200"/>
            </a:lvl1pPr>
          </a:lstStyle>
          <a:p>
            <a:fld id="{FCDD4BC7-54C0-45E3-A5C0-DE041FF12033}" type="datetimeFigureOut">
              <a:rPr lang="en-US" smtClean="0"/>
              <a:t>09/10/19</a:t>
            </a:fld>
            <a:endParaRPr lang="en-US" dirty="0"/>
          </a:p>
        </p:txBody>
      </p:sp>
      <p:sp>
        <p:nvSpPr>
          <p:cNvPr id="4" name="Footer Placeholder 3">
            <a:extLst>
              <a:ext uri="{FF2B5EF4-FFF2-40B4-BE49-F238E27FC236}">
                <a16:creationId xmlns:a16="http://schemas.microsoft.com/office/drawing/2014/main" id="{4895AD9B-9262-4F70-92B5-E5B8552DC2F3}"/>
              </a:ext>
            </a:extLst>
          </p:cNvPr>
          <p:cNvSpPr>
            <a:spLocks noGrp="1"/>
          </p:cNvSpPr>
          <p:nvPr>
            <p:ph type="ftr" sz="quarter" idx="2"/>
          </p:nvPr>
        </p:nvSpPr>
        <p:spPr>
          <a:xfrm>
            <a:off x="1" y="8841738"/>
            <a:ext cx="3043979" cy="467363"/>
          </a:xfrm>
          <a:prstGeom prst="rect">
            <a:avLst/>
          </a:prstGeom>
        </p:spPr>
        <p:txBody>
          <a:bodyPr vert="horz" lIns="91577" tIns="45789" rIns="91577" bIns="457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C7628F0-5302-4C49-9C2E-BBBED3452D35}"/>
              </a:ext>
            </a:extLst>
          </p:cNvPr>
          <p:cNvSpPr>
            <a:spLocks noGrp="1"/>
          </p:cNvSpPr>
          <p:nvPr>
            <p:ph type="sldNum" sz="quarter" idx="3"/>
          </p:nvPr>
        </p:nvSpPr>
        <p:spPr>
          <a:xfrm>
            <a:off x="3977531" y="8841738"/>
            <a:ext cx="3043979" cy="467363"/>
          </a:xfrm>
          <a:prstGeom prst="rect">
            <a:avLst/>
          </a:prstGeom>
        </p:spPr>
        <p:txBody>
          <a:bodyPr vert="horz" lIns="91577" tIns="45789" rIns="91577" bIns="45789" rtlCol="0" anchor="b"/>
          <a:lstStyle>
            <a:lvl1pPr algn="r">
              <a:defRPr sz="1200"/>
            </a:lvl1pPr>
          </a:lstStyle>
          <a:p>
            <a:fld id="{87C6FACE-A289-442F-A552-28B259BD1F03}" type="slidenum">
              <a:rPr lang="en-US" smtClean="0"/>
              <a:t>‹#›</a:t>
            </a:fld>
            <a:endParaRPr lang="en-US" dirty="0"/>
          </a:p>
        </p:txBody>
      </p:sp>
    </p:spTree>
    <p:extLst>
      <p:ext uri="{BB962C8B-B14F-4D97-AF65-F5344CB8AC3E}">
        <p14:creationId xmlns:p14="http://schemas.microsoft.com/office/powerpoint/2010/main" val="27240074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979" cy="467363"/>
          </a:xfrm>
          <a:prstGeom prst="rect">
            <a:avLst/>
          </a:prstGeom>
        </p:spPr>
        <p:txBody>
          <a:bodyPr vert="horz" lIns="91577" tIns="45789" rIns="91577" bIns="45789" rtlCol="0"/>
          <a:lstStyle>
            <a:lvl1pPr algn="l">
              <a:defRPr sz="1200"/>
            </a:lvl1pPr>
          </a:lstStyle>
          <a:p>
            <a:endParaRPr lang="en-US" dirty="0"/>
          </a:p>
        </p:txBody>
      </p:sp>
      <p:sp>
        <p:nvSpPr>
          <p:cNvPr id="3" name="Date Placeholder 2"/>
          <p:cNvSpPr>
            <a:spLocks noGrp="1"/>
          </p:cNvSpPr>
          <p:nvPr>
            <p:ph type="dt" idx="1"/>
          </p:nvPr>
        </p:nvSpPr>
        <p:spPr>
          <a:xfrm>
            <a:off x="3977531" y="0"/>
            <a:ext cx="3043979" cy="467363"/>
          </a:xfrm>
          <a:prstGeom prst="rect">
            <a:avLst/>
          </a:prstGeom>
        </p:spPr>
        <p:txBody>
          <a:bodyPr vert="horz" lIns="91577" tIns="45789" rIns="91577" bIns="45789" rtlCol="0"/>
          <a:lstStyle>
            <a:lvl1pPr algn="r">
              <a:defRPr sz="1200"/>
            </a:lvl1pPr>
          </a:lstStyle>
          <a:p>
            <a:fld id="{5CDEEDC2-916E-4AF3-B6E6-25E580FAA2B2}" type="datetimeFigureOut">
              <a:rPr lang="en-US" smtClean="0"/>
              <a:t>09/10/19</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577" tIns="45789" rIns="91577" bIns="45789" rtlCol="0" anchor="ctr"/>
          <a:lstStyle/>
          <a:p>
            <a:endParaRPr lang="en-US" dirty="0"/>
          </a:p>
        </p:txBody>
      </p:sp>
      <p:sp>
        <p:nvSpPr>
          <p:cNvPr id="5" name="Notes Placeholder 4"/>
          <p:cNvSpPr>
            <a:spLocks noGrp="1"/>
          </p:cNvSpPr>
          <p:nvPr>
            <p:ph type="body" sz="quarter" idx="3"/>
          </p:nvPr>
        </p:nvSpPr>
        <p:spPr>
          <a:xfrm>
            <a:off x="702946" y="4479687"/>
            <a:ext cx="5617208" cy="3665776"/>
          </a:xfrm>
          <a:prstGeom prst="rect">
            <a:avLst/>
          </a:prstGeom>
        </p:spPr>
        <p:txBody>
          <a:bodyPr vert="horz" lIns="91577" tIns="45789" rIns="91577" bIns="457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1738"/>
            <a:ext cx="3043979" cy="467363"/>
          </a:xfrm>
          <a:prstGeom prst="rect">
            <a:avLst/>
          </a:prstGeom>
        </p:spPr>
        <p:txBody>
          <a:bodyPr vert="horz" lIns="91577" tIns="45789" rIns="91577" bIns="457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7531" y="8841738"/>
            <a:ext cx="3043979" cy="467363"/>
          </a:xfrm>
          <a:prstGeom prst="rect">
            <a:avLst/>
          </a:prstGeom>
        </p:spPr>
        <p:txBody>
          <a:bodyPr vert="horz" lIns="91577" tIns="45789" rIns="91577" bIns="45789" rtlCol="0" anchor="b"/>
          <a:lstStyle>
            <a:lvl1pPr algn="r">
              <a:defRPr sz="1200"/>
            </a:lvl1pPr>
          </a:lstStyle>
          <a:p>
            <a:fld id="{4665AAA4-982B-4B95-8993-F76FACBC4185}" type="slidenum">
              <a:rPr lang="en-US" smtClean="0"/>
              <a:t>‹#›</a:t>
            </a:fld>
            <a:endParaRPr lang="en-US" dirty="0"/>
          </a:p>
        </p:txBody>
      </p:sp>
    </p:spTree>
    <p:extLst>
      <p:ext uri="{BB962C8B-B14F-4D97-AF65-F5344CB8AC3E}">
        <p14:creationId xmlns:p14="http://schemas.microsoft.com/office/powerpoint/2010/main" val="132402398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449C944-C534-41F8-8AC0-6F1EC9BE99A5}" type="datetime1">
              <a:rPr lang="en-US" smtClean="0">
                <a:solidFill>
                  <a:prstClr val="black">
                    <a:tint val="75000"/>
                  </a:prstClr>
                </a:solidFill>
              </a:rPr>
              <a:t>09/10/19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345CF5B-28D5-4606-AB29-CA1F88CA673D}" type="slidenum">
              <a:rPr lang="en-US" altLang="en-US"/>
              <a:pPr>
                <a:defRPr/>
              </a:pPr>
              <a:t>‹#›</a:t>
            </a:fld>
            <a:endParaRPr lang="en-US" altLang="en-US" dirty="0"/>
          </a:p>
        </p:txBody>
      </p:sp>
    </p:spTree>
    <p:extLst>
      <p:ext uri="{BB962C8B-B14F-4D97-AF65-F5344CB8AC3E}">
        <p14:creationId xmlns:p14="http://schemas.microsoft.com/office/powerpoint/2010/main" val="3299555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baseline="0">
                <a:solidFill>
                  <a:srgbClr val="025A4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963EE1FC-B055-4229-99A1-E148439F42A8}" type="datetime1">
              <a:rPr lang="en-US" smtClean="0">
                <a:solidFill>
                  <a:prstClr val="black">
                    <a:tint val="75000"/>
                  </a:prstClr>
                </a:solidFill>
              </a:rPr>
              <a:t>09/10/19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84521A4-610C-4542-8D56-C70BC19617FE}" type="slidenum">
              <a:rPr lang="en-US" altLang="en-US"/>
              <a:pPr>
                <a:defRPr/>
              </a:pPr>
              <a:t>‹#›</a:t>
            </a:fld>
            <a:endParaRPr lang="en-US" altLang="en-US" dirty="0"/>
          </a:p>
        </p:txBody>
      </p:sp>
    </p:spTree>
    <p:extLst>
      <p:ext uri="{BB962C8B-B14F-4D97-AF65-F5344CB8AC3E}">
        <p14:creationId xmlns:p14="http://schemas.microsoft.com/office/powerpoint/2010/main" val="779170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4CBCBBB-E64D-4D6A-81B5-065557D7A777}" type="datetime1">
              <a:rPr lang="en-US" smtClean="0">
                <a:solidFill>
                  <a:prstClr val="black">
                    <a:tint val="75000"/>
                  </a:prstClr>
                </a:solidFill>
              </a:rPr>
              <a:t>09/10/19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FB5DC80-5B2F-4F1C-9889-56782FFA0FA6}" type="slidenum">
              <a:rPr lang="en-US" altLang="en-US"/>
              <a:pPr>
                <a:defRPr/>
              </a:pPr>
              <a:t>‹#›</a:t>
            </a:fld>
            <a:endParaRPr lang="en-US" altLang="en-US" dirty="0"/>
          </a:p>
        </p:txBody>
      </p:sp>
    </p:spTree>
    <p:extLst>
      <p:ext uri="{BB962C8B-B14F-4D97-AF65-F5344CB8AC3E}">
        <p14:creationId xmlns:p14="http://schemas.microsoft.com/office/powerpoint/2010/main" val="1752579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BB24591-5E8E-4EE3-8C18-273B24589895}" type="datetime1">
              <a:rPr lang="en-US" smtClean="0">
                <a:solidFill>
                  <a:prstClr val="black">
                    <a:tint val="75000"/>
                  </a:prstClr>
                </a:solidFill>
              </a:rPr>
              <a:t>09/10/19</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890DF93-3C1A-415E-9D56-8A4260617D14}" type="slidenum">
              <a:rPr lang="en-US" altLang="en-US"/>
              <a:pPr>
                <a:defRPr/>
              </a:pPr>
              <a:t>‹#›</a:t>
            </a:fld>
            <a:endParaRPr lang="en-US" altLang="en-US" dirty="0"/>
          </a:p>
        </p:txBody>
      </p:sp>
    </p:spTree>
    <p:extLst>
      <p:ext uri="{BB962C8B-B14F-4D97-AF65-F5344CB8AC3E}">
        <p14:creationId xmlns:p14="http://schemas.microsoft.com/office/powerpoint/2010/main" val="4162796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EEB17FE-F3D7-41F6-A554-19534702330D}" type="datetime1">
              <a:rPr lang="en-US" smtClean="0">
                <a:solidFill>
                  <a:prstClr val="black">
                    <a:tint val="75000"/>
                  </a:prstClr>
                </a:solidFill>
              </a:rPr>
              <a:t>09/10/19</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5108E7C9-DF1B-40D4-A809-753E39DB19B9}" type="slidenum">
              <a:rPr lang="en-US" altLang="en-US"/>
              <a:pPr>
                <a:defRPr/>
              </a:pPr>
              <a:t>‹#›</a:t>
            </a:fld>
            <a:endParaRPr lang="en-US" altLang="en-US" dirty="0"/>
          </a:p>
        </p:txBody>
      </p:sp>
    </p:spTree>
    <p:extLst>
      <p:ext uri="{BB962C8B-B14F-4D97-AF65-F5344CB8AC3E}">
        <p14:creationId xmlns:p14="http://schemas.microsoft.com/office/powerpoint/2010/main" val="1411750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FA32BF99-8C4B-4042-9D94-E7EFEE0C3A89}" type="datetime1">
              <a:rPr lang="en-US" smtClean="0">
                <a:solidFill>
                  <a:prstClr val="black">
                    <a:tint val="75000"/>
                  </a:prstClr>
                </a:solidFill>
              </a:rPr>
              <a:t>09/10/19</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439DFFB-740D-4D0D-A7B8-4031F322C033}" type="slidenum">
              <a:rPr lang="en-US" altLang="en-US"/>
              <a:pPr>
                <a:defRPr/>
              </a:pPr>
              <a:t>‹#›</a:t>
            </a:fld>
            <a:endParaRPr lang="en-US" altLang="en-US" dirty="0"/>
          </a:p>
        </p:txBody>
      </p:sp>
    </p:spTree>
    <p:extLst>
      <p:ext uri="{BB962C8B-B14F-4D97-AF65-F5344CB8AC3E}">
        <p14:creationId xmlns:p14="http://schemas.microsoft.com/office/powerpoint/2010/main" val="1333213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FC11735-54BD-47CC-B237-2255E731DE1C}" type="datetime1">
              <a:rPr lang="en-US" smtClean="0">
                <a:solidFill>
                  <a:prstClr val="black">
                    <a:tint val="75000"/>
                  </a:prstClr>
                </a:solidFill>
              </a:rPr>
              <a:t>09/10/19</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C7990862-1874-4506-A02C-9AAAA83C5C04}" type="slidenum">
              <a:rPr lang="en-US" altLang="en-US"/>
              <a:pPr>
                <a:defRPr/>
              </a:pPr>
              <a:t>‹#›</a:t>
            </a:fld>
            <a:endParaRPr lang="en-US" altLang="en-US" dirty="0"/>
          </a:p>
        </p:txBody>
      </p:sp>
    </p:spTree>
    <p:extLst>
      <p:ext uri="{BB962C8B-B14F-4D97-AF65-F5344CB8AC3E}">
        <p14:creationId xmlns:p14="http://schemas.microsoft.com/office/powerpoint/2010/main" val="2843940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F8FF9A0-DB34-445E-8B0C-985E61864856}" type="datetime1">
              <a:rPr lang="en-US" smtClean="0">
                <a:solidFill>
                  <a:prstClr val="black">
                    <a:tint val="75000"/>
                  </a:prstClr>
                </a:solidFill>
              </a:rPr>
              <a:t>09/10/19</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0261CA6-F16D-40D1-AF1B-29211A3F6CB7}" type="slidenum">
              <a:rPr lang="en-US" altLang="en-US"/>
              <a:pPr>
                <a:defRPr/>
              </a:pPr>
              <a:t>‹#›</a:t>
            </a:fld>
            <a:endParaRPr lang="en-US" altLang="en-US" dirty="0"/>
          </a:p>
        </p:txBody>
      </p:sp>
    </p:spTree>
    <p:extLst>
      <p:ext uri="{BB962C8B-B14F-4D97-AF65-F5344CB8AC3E}">
        <p14:creationId xmlns:p14="http://schemas.microsoft.com/office/powerpoint/2010/main" val="344021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89B4B13-CFBE-445B-8E13-802B8D035D72}" type="datetime1">
              <a:rPr lang="en-US" smtClean="0">
                <a:solidFill>
                  <a:prstClr val="black">
                    <a:tint val="75000"/>
                  </a:prstClr>
                </a:solidFill>
              </a:rPr>
              <a:t>09/10/19</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2A04DFB-CDF1-44EA-BABF-73C0910738AE}" type="slidenum">
              <a:rPr lang="en-US" altLang="en-US"/>
              <a:pPr>
                <a:defRPr/>
              </a:pPr>
              <a:t>‹#›</a:t>
            </a:fld>
            <a:endParaRPr lang="en-US" altLang="en-US" dirty="0"/>
          </a:p>
        </p:txBody>
      </p:sp>
    </p:spTree>
    <p:extLst>
      <p:ext uri="{BB962C8B-B14F-4D97-AF65-F5344CB8AC3E}">
        <p14:creationId xmlns:p14="http://schemas.microsoft.com/office/powerpoint/2010/main" val="209477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4CEF8C3-9834-44FD-9FD4-96DEE1B2FD60}" type="datetime1">
              <a:rPr lang="en-US" smtClean="0">
                <a:solidFill>
                  <a:prstClr val="black">
                    <a:tint val="75000"/>
                  </a:prstClr>
                </a:solidFill>
              </a:rPr>
              <a:t>09/10/19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24DC1C3-E1BC-4B28-BDA9-C7050138FD18}" type="slidenum">
              <a:rPr lang="en-US" altLang="en-US"/>
              <a:pPr>
                <a:defRPr/>
              </a:pPr>
              <a:t>‹#›</a:t>
            </a:fld>
            <a:endParaRPr lang="en-US" altLang="en-US" dirty="0"/>
          </a:p>
        </p:txBody>
      </p:sp>
    </p:spTree>
    <p:extLst>
      <p:ext uri="{BB962C8B-B14F-4D97-AF65-F5344CB8AC3E}">
        <p14:creationId xmlns:p14="http://schemas.microsoft.com/office/powerpoint/2010/main" val="772177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6D0FDDC-2D07-401A-8E3C-973868DC0A02}" type="datetime1">
              <a:rPr lang="en-US" smtClean="0">
                <a:solidFill>
                  <a:prstClr val="black">
                    <a:tint val="75000"/>
                  </a:prstClr>
                </a:solidFill>
              </a:rPr>
              <a:t>09/10/19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49EF10B-CC0F-4261-B326-2A5403ABFCDE}" type="slidenum">
              <a:rPr lang="en-US" altLang="en-US"/>
              <a:pPr>
                <a:defRPr/>
              </a:pPr>
              <a:t>‹#›</a:t>
            </a:fld>
            <a:endParaRPr lang="en-US" altLang="en-US" dirty="0"/>
          </a:p>
        </p:txBody>
      </p:sp>
    </p:spTree>
    <p:extLst>
      <p:ext uri="{BB962C8B-B14F-4D97-AF65-F5344CB8AC3E}">
        <p14:creationId xmlns:p14="http://schemas.microsoft.com/office/powerpoint/2010/main" val="4272239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82AF25-4275-3F46-B8CA-C6A24024FF71}"/>
              </a:ext>
            </a:extLst>
          </p:cNvPr>
          <p:cNvPicPr>
            <a:picLocks noChangeAspect="1"/>
          </p:cNvPicPr>
          <p:nvPr userDrawn="1"/>
        </p:nvPicPr>
        <p:blipFill rotWithShape="1">
          <a:blip r:embed="rId2"/>
          <a:srcRect t="18835" b="26751"/>
          <a:stretch/>
        </p:blipFill>
        <p:spPr>
          <a:xfrm>
            <a:off x="0" y="0"/>
            <a:ext cx="12192000" cy="4470399"/>
          </a:xfrm>
          <a:prstGeom prst="rect">
            <a:avLst/>
          </a:prstGeom>
        </p:spPr>
      </p:pic>
      <p:sp>
        <p:nvSpPr>
          <p:cNvPr id="9" name="Rectangle 8">
            <a:extLst>
              <a:ext uri="{FF2B5EF4-FFF2-40B4-BE49-F238E27FC236}">
                <a16:creationId xmlns:a16="http://schemas.microsoft.com/office/drawing/2014/main" id="{B7C262B9-3D32-A345-B686-B5938C2D1491}"/>
              </a:ext>
            </a:extLst>
          </p:cNvPr>
          <p:cNvSpPr/>
          <p:nvPr userDrawn="1"/>
        </p:nvSpPr>
        <p:spPr>
          <a:xfrm>
            <a:off x="0" y="4470401"/>
            <a:ext cx="12192000" cy="23876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E65B86DE-25F1-DF42-B209-0019C35EC696}"/>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l="23928" t="2520" b="13551"/>
          <a:stretch/>
        </p:blipFill>
        <p:spPr>
          <a:xfrm>
            <a:off x="-14459" y="4470400"/>
            <a:ext cx="6082750" cy="2387600"/>
          </a:xfrm>
          <a:prstGeom prst="rect">
            <a:avLst/>
          </a:prstGeom>
        </p:spPr>
      </p:pic>
      <p:sp>
        <p:nvSpPr>
          <p:cNvPr id="10" name="Title 1">
            <a:extLst>
              <a:ext uri="{FF2B5EF4-FFF2-40B4-BE49-F238E27FC236}">
                <a16:creationId xmlns:a16="http://schemas.microsoft.com/office/drawing/2014/main" id="{E32D002B-C9C4-9A4B-9D0D-2936FB142FFD}"/>
              </a:ext>
            </a:extLst>
          </p:cNvPr>
          <p:cNvSpPr>
            <a:spLocks noGrp="1"/>
          </p:cNvSpPr>
          <p:nvPr>
            <p:ph type="ctrTitle"/>
          </p:nvPr>
        </p:nvSpPr>
        <p:spPr>
          <a:xfrm>
            <a:off x="4880238" y="4831424"/>
            <a:ext cx="6841861" cy="867123"/>
          </a:xfrm>
          <a:prstGeom prst="rect">
            <a:avLst/>
          </a:prstGeom>
        </p:spPr>
        <p:txBody>
          <a:bodyPr anchor="t">
            <a:noAutofit/>
          </a:bodyPr>
          <a:lstStyle>
            <a:lvl1pPr algn="l">
              <a:defRPr sz="3600">
                <a:solidFill>
                  <a:schemeClr val="bg1"/>
                </a:solidFill>
              </a:defRPr>
            </a:lvl1pPr>
          </a:lstStyle>
          <a:p>
            <a:r>
              <a:rPr lang="en-US" dirty="0"/>
              <a:t>Click to edit Master title style</a:t>
            </a:r>
          </a:p>
        </p:txBody>
      </p:sp>
      <p:sp>
        <p:nvSpPr>
          <p:cNvPr id="12" name="Subtitle 2">
            <a:extLst>
              <a:ext uri="{FF2B5EF4-FFF2-40B4-BE49-F238E27FC236}">
                <a16:creationId xmlns:a16="http://schemas.microsoft.com/office/drawing/2014/main" id="{B73E9337-8CBC-884D-9720-2A957246F060}"/>
              </a:ext>
            </a:extLst>
          </p:cNvPr>
          <p:cNvSpPr>
            <a:spLocks noGrp="1"/>
          </p:cNvSpPr>
          <p:nvPr>
            <p:ph type="subTitle" idx="1"/>
          </p:nvPr>
        </p:nvSpPr>
        <p:spPr>
          <a:xfrm>
            <a:off x="4880238" y="5486140"/>
            <a:ext cx="6841861" cy="503500"/>
          </a:xfrm>
          <a:prstGeom prst="rect">
            <a:avLst/>
          </a:prstGeom>
        </p:spPr>
        <p:txBody>
          <a:bodyPr anchor="t">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7CC61C73-7279-2A42-9FB0-5B1760CE3ED7}"/>
              </a:ext>
            </a:extLst>
          </p:cNvPr>
          <p:cNvPicPr>
            <a:picLocks noChangeAspect="1"/>
          </p:cNvPicPr>
          <p:nvPr userDrawn="1"/>
        </p:nvPicPr>
        <p:blipFill>
          <a:blip r:embed="rId4"/>
          <a:stretch>
            <a:fillRect/>
          </a:stretch>
        </p:blipFill>
        <p:spPr>
          <a:xfrm>
            <a:off x="462555" y="6108278"/>
            <a:ext cx="2317715" cy="360533"/>
          </a:xfrm>
          <a:prstGeom prst="rect">
            <a:avLst/>
          </a:prstGeom>
        </p:spPr>
      </p:pic>
    </p:spTree>
    <p:extLst>
      <p:ext uri="{BB962C8B-B14F-4D97-AF65-F5344CB8AC3E}">
        <p14:creationId xmlns:p14="http://schemas.microsoft.com/office/powerpoint/2010/main" val="8831516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234DC1-2E79-3E48-A720-5E9E02FE87E3}"/>
              </a:ext>
            </a:extLst>
          </p:cNvPr>
          <p:cNvPicPr>
            <a:picLocks noChangeAspect="1"/>
          </p:cNvPicPr>
          <p:nvPr userDrawn="1"/>
        </p:nvPicPr>
        <p:blipFill rotWithShape="1">
          <a:blip r:embed="rId2"/>
          <a:srcRect l="-1273" t="397" r="5251" b="3977"/>
          <a:stretch/>
        </p:blipFill>
        <p:spPr>
          <a:xfrm>
            <a:off x="1972590" y="0"/>
            <a:ext cx="10219410" cy="6858000"/>
          </a:xfrm>
          <a:prstGeom prst="rect">
            <a:avLst/>
          </a:prstGeom>
        </p:spPr>
      </p:pic>
      <p:sp>
        <p:nvSpPr>
          <p:cNvPr id="9" name="Rectangle 8">
            <a:extLst>
              <a:ext uri="{FF2B5EF4-FFF2-40B4-BE49-F238E27FC236}">
                <a16:creationId xmlns:a16="http://schemas.microsoft.com/office/drawing/2014/main" id="{1807BD2F-A8AB-7B43-8D92-09290F4304DE}"/>
              </a:ext>
            </a:extLst>
          </p:cNvPr>
          <p:cNvSpPr/>
          <p:nvPr userDrawn="1"/>
        </p:nvSpPr>
        <p:spPr>
          <a:xfrm>
            <a:off x="-4443" y="0"/>
            <a:ext cx="4960006" cy="68580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DAF91141-382F-DD4B-8EED-C66B47DB8500}"/>
              </a:ext>
            </a:extLst>
          </p:cNvPr>
          <p:cNvSpPr>
            <a:spLocks noGrp="1"/>
          </p:cNvSpPr>
          <p:nvPr>
            <p:ph type="ctrTitle" hasCustomPrompt="1"/>
          </p:nvPr>
        </p:nvSpPr>
        <p:spPr>
          <a:xfrm>
            <a:off x="354720" y="1984763"/>
            <a:ext cx="3699523" cy="2078528"/>
          </a:xfrm>
          <a:prstGeom prst="rect">
            <a:avLst/>
          </a:prstGeom>
        </p:spPr>
        <p:txBody>
          <a:bodyPr anchor="b">
            <a:normAutofit/>
          </a:bodyPr>
          <a:lstStyle>
            <a:lvl1pPr algn="l">
              <a:defRPr sz="3600">
                <a:solidFill>
                  <a:schemeClr val="bg1"/>
                </a:solidFill>
              </a:defRPr>
            </a:lvl1pPr>
          </a:lstStyle>
          <a:p>
            <a:r>
              <a:rPr lang="en-US" dirty="0"/>
              <a:t>Click to edit Master </a:t>
            </a:r>
            <a:br>
              <a:rPr lang="en-US" dirty="0"/>
            </a:br>
            <a:r>
              <a:rPr lang="en-US" dirty="0"/>
              <a:t>title style</a:t>
            </a:r>
          </a:p>
        </p:txBody>
      </p:sp>
      <p:sp>
        <p:nvSpPr>
          <p:cNvPr id="10" name="Subtitle 2">
            <a:extLst>
              <a:ext uri="{FF2B5EF4-FFF2-40B4-BE49-F238E27FC236}">
                <a16:creationId xmlns:a16="http://schemas.microsoft.com/office/drawing/2014/main" id="{78146838-73F6-5F41-BC5E-6D3D77C06339}"/>
              </a:ext>
            </a:extLst>
          </p:cNvPr>
          <p:cNvSpPr>
            <a:spLocks noGrp="1"/>
          </p:cNvSpPr>
          <p:nvPr>
            <p:ph type="subTitle" idx="1"/>
          </p:nvPr>
        </p:nvSpPr>
        <p:spPr>
          <a:xfrm>
            <a:off x="371345" y="4159821"/>
            <a:ext cx="3699523" cy="1038777"/>
          </a:xfrm>
          <a:prstGeom prst="rect">
            <a:avLst/>
          </a:prstGeom>
        </p:spPr>
        <p:txBody>
          <a:bodyPr>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2" name="Picture 11">
            <a:extLst>
              <a:ext uri="{FF2B5EF4-FFF2-40B4-BE49-F238E27FC236}">
                <a16:creationId xmlns:a16="http://schemas.microsoft.com/office/drawing/2014/main" id="{790F591B-FEF9-EC40-83B3-787B64F1F1D8}"/>
              </a:ext>
            </a:extLst>
          </p:cNvPr>
          <p:cNvPicPr>
            <a:picLocks noChangeAspect="1"/>
          </p:cNvPicPr>
          <p:nvPr userDrawn="1"/>
        </p:nvPicPr>
        <p:blipFill>
          <a:blip r:embed="rId3"/>
          <a:stretch>
            <a:fillRect/>
          </a:stretch>
        </p:blipFill>
        <p:spPr>
          <a:xfrm>
            <a:off x="462555" y="600107"/>
            <a:ext cx="2317715" cy="360533"/>
          </a:xfrm>
          <a:prstGeom prst="rect">
            <a:avLst/>
          </a:prstGeom>
        </p:spPr>
      </p:pic>
    </p:spTree>
    <p:extLst>
      <p:ext uri="{BB962C8B-B14F-4D97-AF65-F5344CB8AC3E}">
        <p14:creationId xmlns:p14="http://schemas.microsoft.com/office/powerpoint/2010/main" val="615902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17832B-2BDE-E145-8C73-ECDFE385D11E}"/>
              </a:ext>
            </a:extLst>
          </p:cNvPr>
          <p:cNvSpPr/>
          <p:nvPr userDrawn="1"/>
        </p:nvSpPr>
        <p:spPr>
          <a:xfrm>
            <a:off x="0" y="4470401"/>
            <a:ext cx="12192000" cy="23876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C3FD998A-292F-4F43-9E15-92BC238907F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3928" t="2520" b="13551"/>
          <a:stretch/>
        </p:blipFill>
        <p:spPr>
          <a:xfrm>
            <a:off x="-14459" y="4470400"/>
            <a:ext cx="6082750" cy="2387600"/>
          </a:xfrm>
          <a:prstGeom prst="rect">
            <a:avLst/>
          </a:prstGeom>
        </p:spPr>
      </p:pic>
      <p:pic>
        <p:nvPicPr>
          <p:cNvPr id="11" name="Picture 10">
            <a:extLst>
              <a:ext uri="{FF2B5EF4-FFF2-40B4-BE49-F238E27FC236}">
                <a16:creationId xmlns:a16="http://schemas.microsoft.com/office/drawing/2014/main" id="{C3BFEAF4-02AA-0F40-BFF3-2A525266F72A}"/>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0" y="0"/>
            <a:ext cx="12192001" cy="4470399"/>
          </a:xfrm>
          <a:prstGeom prst="rect">
            <a:avLst/>
          </a:prstGeom>
        </p:spPr>
      </p:pic>
      <p:sp>
        <p:nvSpPr>
          <p:cNvPr id="17" name="Title 1">
            <a:extLst>
              <a:ext uri="{FF2B5EF4-FFF2-40B4-BE49-F238E27FC236}">
                <a16:creationId xmlns:a16="http://schemas.microsoft.com/office/drawing/2014/main" id="{2EF410E2-CBF8-7442-8069-B84D7FB890A8}"/>
              </a:ext>
            </a:extLst>
          </p:cNvPr>
          <p:cNvSpPr>
            <a:spLocks noGrp="1"/>
          </p:cNvSpPr>
          <p:nvPr>
            <p:ph type="ctrTitle"/>
          </p:nvPr>
        </p:nvSpPr>
        <p:spPr>
          <a:xfrm>
            <a:off x="4880238" y="4831424"/>
            <a:ext cx="6841861" cy="867123"/>
          </a:xfrm>
          <a:prstGeom prst="rect">
            <a:avLst/>
          </a:prstGeom>
        </p:spPr>
        <p:txBody>
          <a:bodyPr anchor="t">
            <a:noAutofit/>
          </a:bodyPr>
          <a:lstStyle>
            <a:lvl1pPr algn="l">
              <a:defRPr sz="3600">
                <a:solidFill>
                  <a:schemeClr val="bg1"/>
                </a:solidFill>
              </a:defRPr>
            </a:lvl1pPr>
          </a:lstStyle>
          <a:p>
            <a:r>
              <a:rPr lang="en-US" dirty="0"/>
              <a:t>Click to edit Master title style</a:t>
            </a:r>
          </a:p>
        </p:txBody>
      </p:sp>
      <p:sp>
        <p:nvSpPr>
          <p:cNvPr id="18" name="Subtitle 2">
            <a:extLst>
              <a:ext uri="{FF2B5EF4-FFF2-40B4-BE49-F238E27FC236}">
                <a16:creationId xmlns:a16="http://schemas.microsoft.com/office/drawing/2014/main" id="{64BECC53-DE7F-0F4F-8D29-154B7C8B9FE6}"/>
              </a:ext>
            </a:extLst>
          </p:cNvPr>
          <p:cNvSpPr>
            <a:spLocks noGrp="1"/>
          </p:cNvSpPr>
          <p:nvPr>
            <p:ph type="subTitle" idx="1"/>
          </p:nvPr>
        </p:nvSpPr>
        <p:spPr>
          <a:xfrm>
            <a:off x="4880238" y="5486140"/>
            <a:ext cx="6841861" cy="503500"/>
          </a:xfrm>
          <a:prstGeom prst="rect">
            <a:avLst/>
          </a:prstGeom>
        </p:spPr>
        <p:txBody>
          <a:bodyPr anchor="t">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A76C113F-DC13-A14C-867D-6C865932A6E7}"/>
              </a:ext>
            </a:extLst>
          </p:cNvPr>
          <p:cNvPicPr>
            <a:picLocks noChangeAspect="1"/>
          </p:cNvPicPr>
          <p:nvPr userDrawn="1"/>
        </p:nvPicPr>
        <p:blipFill>
          <a:blip r:embed="rId4"/>
          <a:stretch>
            <a:fillRect/>
          </a:stretch>
        </p:blipFill>
        <p:spPr>
          <a:xfrm>
            <a:off x="462555" y="6108278"/>
            <a:ext cx="2317715" cy="360533"/>
          </a:xfrm>
          <a:prstGeom prst="rect">
            <a:avLst/>
          </a:prstGeom>
        </p:spPr>
      </p:pic>
    </p:spTree>
    <p:extLst>
      <p:ext uri="{BB962C8B-B14F-4D97-AF65-F5344CB8AC3E}">
        <p14:creationId xmlns:p14="http://schemas.microsoft.com/office/powerpoint/2010/main" val="878678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807BD2F-A8AB-7B43-8D92-09290F4304DE}"/>
              </a:ext>
            </a:extLst>
          </p:cNvPr>
          <p:cNvSpPr/>
          <p:nvPr userDrawn="1"/>
        </p:nvSpPr>
        <p:spPr>
          <a:xfrm>
            <a:off x="-4443" y="0"/>
            <a:ext cx="4960006" cy="68580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2962A789-BF4D-224E-B11F-6B399E03C26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955563" y="0"/>
            <a:ext cx="7236438" cy="6858000"/>
          </a:xfrm>
          <a:prstGeom prst="rect">
            <a:avLst/>
          </a:prstGeom>
        </p:spPr>
      </p:pic>
      <p:sp>
        <p:nvSpPr>
          <p:cNvPr id="7" name="Title 1">
            <a:extLst>
              <a:ext uri="{FF2B5EF4-FFF2-40B4-BE49-F238E27FC236}">
                <a16:creationId xmlns:a16="http://schemas.microsoft.com/office/drawing/2014/main" id="{CF71EE2B-514B-9D42-80E4-8AB43D2CAD24}"/>
              </a:ext>
            </a:extLst>
          </p:cNvPr>
          <p:cNvSpPr>
            <a:spLocks noGrp="1"/>
          </p:cNvSpPr>
          <p:nvPr>
            <p:ph type="ctrTitle" hasCustomPrompt="1"/>
          </p:nvPr>
        </p:nvSpPr>
        <p:spPr>
          <a:xfrm>
            <a:off x="354720" y="1984763"/>
            <a:ext cx="3699523" cy="2078528"/>
          </a:xfrm>
          <a:prstGeom prst="rect">
            <a:avLst/>
          </a:prstGeom>
        </p:spPr>
        <p:txBody>
          <a:bodyPr anchor="b">
            <a:normAutofit/>
          </a:bodyPr>
          <a:lstStyle>
            <a:lvl1pPr algn="l">
              <a:defRPr sz="3600">
                <a:solidFill>
                  <a:schemeClr val="bg1"/>
                </a:solidFill>
              </a:defRPr>
            </a:lvl1pPr>
          </a:lstStyle>
          <a:p>
            <a:r>
              <a:rPr lang="en-US" dirty="0"/>
              <a:t>Click to edit Master </a:t>
            </a:r>
            <a:br>
              <a:rPr lang="en-US" dirty="0"/>
            </a:br>
            <a:r>
              <a:rPr lang="en-US" dirty="0"/>
              <a:t>title style</a:t>
            </a:r>
          </a:p>
        </p:txBody>
      </p:sp>
      <p:sp>
        <p:nvSpPr>
          <p:cNvPr id="8" name="Subtitle 2">
            <a:extLst>
              <a:ext uri="{FF2B5EF4-FFF2-40B4-BE49-F238E27FC236}">
                <a16:creationId xmlns:a16="http://schemas.microsoft.com/office/drawing/2014/main" id="{336070D6-7920-8742-99EC-5A781BE18ECA}"/>
              </a:ext>
            </a:extLst>
          </p:cNvPr>
          <p:cNvSpPr>
            <a:spLocks noGrp="1"/>
          </p:cNvSpPr>
          <p:nvPr>
            <p:ph type="subTitle" idx="1"/>
          </p:nvPr>
        </p:nvSpPr>
        <p:spPr>
          <a:xfrm>
            <a:off x="371345" y="4159821"/>
            <a:ext cx="3699523" cy="1038777"/>
          </a:xfrm>
          <a:prstGeom prst="rect">
            <a:avLst/>
          </a:prstGeom>
        </p:spPr>
        <p:txBody>
          <a:bodyPr>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0" name="Picture 9">
            <a:extLst>
              <a:ext uri="{FF2B5EF4-FFF2-40B4-BE49-F238E27FC236}">
                <a16:creationId xmlns:a16="http://schemas.microsoft.com/office/drawing/2014/main" id="{5092ABCC-341C-7248-8E34-542281419E7A}"/>
              </a:ext>
            </a:extLst>
          </p:cNvPr>
          <p:cNvPicPr>
            <a:picLocks noChangeAspect="1"/>
          </p:cNvPicPr>
          <p:nvPr userDrawn="1"/>
        </p:nvPicPr>
        <p:blipFill>
          <a:blip r:embed="rId3"/>
          <a:stretch>
            <a:fillRect/>
          </a:stretch>
        </p:blipFill>
        <p:spPr>
          <a:xfrm>
            <a:off x="462555" y="600107"/>
            <a:ext cx="2317715" cy="360533"/>
          </a:xfrm>
          <a:prstGeom prst="rect">
            <a:avLst/>
          </a:prstGeom>
        </p:spPr>
      </p:pic>
    </p:spTree>
    <p:extLst>
      <p:ext uri="{BB962C8B-B14F-4D97-AF65-F5344CB8AC3E}">
        <p14:creationId xmlns:p14="http://schemas.microsoft.com/office/powerpoint/2010/main" val="31049555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7BF69D-5056-3041-AA91-56FB869C266F}"/>
              </a:ext>
            </a:extLst>
          </p:cNvPr>
          <p:cNvSpPr/>
          <p:nvPr userDrawn="1"/>
        </p:nvSpPr>
        <p:spPr>
          <a:xfrm>
            <a:off x="0" y="4470401"/>
            <a:ext cx="12192000" cy="23876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996152F9-20FC-1942-BFE4-4BA354582F8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3928" t="2520" b="13551"/>
          <a:stretch/>
        </p:blipFill>
        <p:spPr>
          <a:xfrm>
            <a:off x="-14459" y="4470400"/>
            <a:ext cx="6082750" cy="2387600"/>
          </a:xfrm>
          <a:prstGeom prst="rect">
            <a:avLst/>
          </a:prstGeom>
        </p:spPr>
      </p:pic>
      <p:pic>
        <p:nvPicPr>
          <p:cNvPr id="7" name="Picture 6">
            <a:extLst>
              <a:ext uri="{FF2B5EF4-FFF2-40B4-BE49-F238E27FC236}">
                <a16:creationId xmlns:a16="http://schemas.microsoft.com/office/drawing/2014/main" id="{E8F3752A-EBC1-B84E-8A15-AA1B368F8B8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0" y="0"/>
            <a:ext cx="12192000" cy="4531360"/>
          </a:xfrm>
          <a:prstGeom prst="rect">
            <a:avLst/>
          </a:prstGeom>
        </p:spPr>
      </p:pic>
      <p:sp>
        <p:nvSpPr>
          <p:cNvPr id="14" name="Title 1">
            <a:extLst>
              <a:ext uri="{FF2B5EF4-FFF2-40B4-BE49-F238E27FC236}">
                <a16:creationId xmlns:a16="http://schemas.microsoft.com/office/drawing/2014/main" id="{9B781210-C851-894B-A7FC-84BCC6EEB26B}"/>
              </a:ext>
            </a:extLst>
          </p:cNvPr>
          <p:cNvSpPr>
            <a:spLocks noGrp="1"/>
          </p:cNvSpPr>
          <p:nvPr>
            <p:ph type="ctrTitle"/>
          </p:nvPr>
        </p:nvSpPr>
        <p:spPr>
          <a:xfrm>
            <a:off x="4880238" y="4831424"/>
            <a:ext cx="6841861" cy="867123"/>
          </a:xfrm>
          <a:prstGeom prst="rect">
            <a:avLst/>
          </a:prstGeom>
        </p:spPr>
        <p:txBody>
          <a:bodyPr anchor="t">
            <a:noAutofit/>
          </a:bodyPr>
          <a:lstStyle>
            <a:lvl1pPr algn="l">
              <a:defRPr sz="3600">
                <a:solidFill>
                  <a:schemeClr val="bg1"/>
                </a:solidFill>
              </a:defRPr>
            </a:lvl1pPr>
          </a:lstStyle>
          <a:p>
            <a:r>
              <a:rPr lang="en-US" dirty="0"/>
              <a:t>Click to edit Master title style</a:t>
            </a:r>
          </a:p>
        </p:txBody>
      </p:sp>
      <p:sp>
        <p:nvSpPr>
          <p:cNvPr id="15" name="Subtitle 2">
            <a:extLst>
              <a:ext uri="{FF2B5EF4-FFF2-40B4-BE49-F238E27FC236}">
                <a16:creationId xmlns:a16="http://schemas.microsoft.com/office/drawing/2014/main" id="{170B05C5-F7EA-4D4E-BD7E-769BEB0BB8B9}"/>
              </a:ext>
            </a:extLst>
          </p:cNvPr>
          <p:cNvSpPr>
            <a:spLocks noGrp="1"/>
          </p:cNvSpPr>
          <p:nvPr>
            <p:ph type="subTitle" idx="1"/>
          </p:nvPr>
        </p:nvSpPr>
        <p:spPr>
          <a:xfrm>
            <a:off x="4880238" y="5486140"/>
            <a:ext cx="6841861" cy="503500"/>
          </a:xfrm>
          <a:prstGeom prst="rect">
            <a:avLst/>
          </a:prstGeom>
        </p:spPr>
        <p:txBody>
          <a:bodyPr anchor="t">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4D257CE-80DB-C040-B3A5-26E0D98F5E12}"/>
              </a:ext>
            </a:extLst>
          </p:cNvPr>
          <p:cNvPicPr>
            <a:picLocks noChangeAspect="1"/>
          </p:cNvPicPr>
          <p:nvPr userDrawn="1"/>
        </p:nvPicPr>
        <p:blipFill>
          <a:blip r:embed="rId4"/>
          <a:stretch>
            <a:fillRect/>
          </a:stretch>
        </p:blipFill>
        <p:spPr>
          <a:xfrm>
            <a:off x="462555" y="6108278"/>
            <a:ext cx="2317715" cy="360533"/>
          </a:xfrm>
          <a:prstGeom prst="rect">
            <a:avLst/>
          </a:prstGeom>
        </p:spPr>
      </p:pic>
    </p:spTree>
    <p:extLst>
      <p:ext uri="{BB962C8B-B14F-4D97-AF65-F5344CB8AC3E}">
        <p14:creationId xmlns:p14="http://schemas.microsoft.com/office/powerpoint/2010/main" val="3818362956"/>
      </p:ext>
    </p:extLst>
  </p:cSld>
  <p:clrMapOvr>
    <a:masterClrMapping/>
  </p:clrMapOvr>
  <p:extLst mod="1">
    <p:ext uri="{DCECCB84-F9BA-43D5-87BE-67443E8EF086}">
      <p15:sldGuideLst xmlns:p15="http://schemas.microsoft.com/office/powerpoint/2012/main">
        <p15:guide id="1" orient="horz" pos="4056">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FEFC3F-B00D-A44B-A432-8B26DBE8B21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482"/>
          <a:stretch/>
        </p:blipFill>
        <p:spPr>
          <a:xfrm>
            <a:off x="4536322" y="0"/>
            <a:ext cx="7655678" cy="6858000"/>
          </a:xfrm>
          <a:prstGeom prst="rect">
            <a:avLst/>
          </a:prstGeom>
        </p:spPr>
      </p:pic>
      <p:sp>
        <p:nvSpPr>
          <p:cNvPr id="9" name="Rectangle 8">
            <a:extLst>
              <a:ext uri="{FF2B5EF4-FFF2-40B4-BE49-F238E27FC236}">
                <a16:creationId xmlns:a16="http://schemas.microsoft.com/office/drawing/2014/main" id="{1807BD2F-A8AB-7B43-8D92-09290F4304DE}"/>
              </a:ext>
            </a:extLst>
          </p:cNvPr>
          <p:cNvSpPr/>
          <p:nvPr userDrawn="1"/>
        </p:nvSpPr>
        <p:spPr>
          <a:xfrm>
            <a:off x="-4443" y="0"/>
            <a:ext cx="4960006" cy="68580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AF357FD3-999F-B44E-B067-85FC9A629087}"/>
              </a:ext>
            </a:extLst>
          </p:cNvPr>
          <p:cNvSpPr>
            <a:spLocks noGrp="1"/>
          </p:cNvSpPr>
          <p:nvPr>
            <p:ph type="ctrTitle" hasCustomPrompt="1"/>
          </p:nvPr>
        </p:nvSpPr>
        <p:spPr>
          <a:xfrm>
            <a:off x="354720" y="1984763"/>
            <a:ext cx="3699523" cy="2078528"/>
          </a:xfrm>
          <a:prstGeom prst="rect">
            <a:avLst/>
          </a:prstGeom>
        </p:spPr>
        <p:txBody>
          <a:bodyPr anchor="b">
            <a:normAutofit/>
          </a:bodyPr>
          <a:lstStyle>
            <a:lvl1pPr algn="l">
              <a:defRPr sz="3600">
                <a:solidFill>
                  <a:schemeClr val="bg1"/>
                </a:solidFill>
              </a:defRPr>
            </a:lvl1pPr>
          </a:lstStyle>
          <a:p>
            <a:r>
              <a:rPr lang="en-US" dirty="0"/>
              <a:t>Click to edit Master </a:t>
            </a:r>
            <a:br>
              <a:rPr lang="en-US" dirty="0"/>
            </a:br>
            <a:r>
              <a:rPr lang="en-US" dirty="0"/>
              <a:t>title style</a:t>
            </a:r>
          </a:p>
        </p:txBody>
      </p:sp>
      <p:sp>
        <p:nvSpPr>
          <p:cNvPr id="8" name="Subtitle 2">
            <a:extLst>
              <a:ext uri="{FF2B5EF4-FFF2-40B4-BE49-F238E27FC236}">
                <a16:creationId xmlns:a16="http://schemas.microsoft.com/office/drawing/2014/main" id="{DF9F3B64-ACC8-ED43-A3A0-D07E3A4935EC}"/>
              </a:ext>
            </a:extLst>
          </p:cNvPr>
          <p:cNvSpPr>
            <a:spLocks noGrp="1"/>
          </p:cNvSpPr>
          <p:nvPr>
            <p:ph type="subTitle" idx="1"/>
          </p:nvPr>
        </p:nvSpPr>
        <p:spPr>
          <a:xfrm>
            <a:off x="371345" y="4159821"/>
            <a:ext cx="3699523" cy="1038777"/>
          </a:xfrm>
          <a:prstGeom prst="rect">
            <a:avLst/>
          </a:prstGeom>
        </p:spPr>
        <p:txBody>
          <a:bodyPr>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0" name="Picture 9">
            <a:extLst>
              <a:ext uri="{FF2B5EF4-FFF2-40B4-BE49-F238E27FC236}">
                <a16:creationId xmlns:a16="http://schemas.microsoft.com/office/drawing/2014/main" id="{2EE71443-5CC4-D54B-860A-06C702EB135F}"/>
              </a:ext>
            </a:extLst>
          </p:cNvPr>
          <p:cNvPicPr>
            <a:picLocks noChangeAspect="1"/>
          </p:cNvPicPr>
          <p:nvPr userDrawn="1"/>
        </p:nvPicPr>
        <p:blipFill>
          <a:blip r:embed="rId3"/>
          <a:stretch>
            <a:fillRect/>
          </a:stretch>
        </p:blipFill>
        <p:spPr>
          <a:xfrm>
            <a:off x="462555" y="600107"/>
            <a:ext cx="2317715" cy="360533"/>
          </a:xfrm>
          <a:prstGeom prst="rect">
            <a:avLst/>
          </a:prstGeom>
        </p:spPr>
      </p:pic>
    </p:spTree>
    <p:extLst>
      <p:ext uri="{BB962C8B-B14F-4D97-AF65-F5344CB8AC3E}">
        <p14:creationId xmlns:p14="http://schemas.microsoft.com/office/powerpoint/2010/main" val="2933796821"/>
      </p:ext>
    </p:extLst>
  </p:cSld>
  <p:clrMapOvr>
    <a:masterClrMapping/>
  </p:clrMapOvr>
  <p:extLst mod="1">
    <p:ext uri="{DCECCB84-F9BA-43D5-87BE-67443E8EF086}">
      <p15:sldGuideLst xmlns:p15="http://schemas.microsoft.com/office/powerpoint/2012/main">
        <p15:guide id="1" orient="horz" pos="2160">
          <p15:clr>
            <a:srgbClr val="FBAE40"/>
          </p15:clr>
        </p15:guide>
        <p15:guide id="2" pos="28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EDC1AA1-F61D-A844-8DCB-4A88D5B9FEAD}"/>
              </a:ext>
            </a:extLst>
          </p:cNvPr>
          <p:cNvPicPr>
            <a:picLocks noChangeAspect="1"/>
          </p:cNvPicPr>
          <p:nvPr userDrawn="1"/>
        </p:nvPicPr>
        <p:blipFill rotWithShape="1">
          <a:blip r:embed="rId2"/>
          <a:srcRect l="91" t="23970" b="21297"/>
          <a:stretch/>
        </p:blipFill>
        <p:spPr>
          <a:xfrm>
            <a:off x="0" y="0"/>
            <a:ext cx="12192000" cy="4500880"/>
          </a:xfrm>
          <a:prstGeom prst="rect">
            <a:avLst/>
          </a:prstGeom>
        </p:spPr>
      </p:pic>
      <p:sp>
        <p:nvSpPr>
          <p:cNvPr id="9" name="Rectangle 8">
            <a:extLst>
              <a:ext uri="{FF2B5EF4-FFF2-40B4-BE49-F238E27FC236}">
                <a16:creationId xmlns:a16="http://schemas.microsoft.com/office/drawing/2014/main" id="{B5C705C7-DEED-7B42-B321-D27E95E79D7B}"/>
              </a:ext>
            </a:extLst>
          </p:cNvPr>
          <p:cNvSpPr/>
          <p:nvPr userDrawn="1"/>
        </p:nvSpPr>
        <p:spPr>
          <a:xfrm>
            <a:off x="0" y="4470401"/>
            <a:ext cx="12192000" cy="238760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CA5CEF44-33CB-8A42-8E8A-EB2F18192E9A}"/>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l="23928" t="2520" b="13551"/>
          <a:stretch/>
        </p:blipFill>
        <p:spPr>
          <a:xfrm>
            <a:off x="-14459" y="4470400"/>
            <a:ext cx="4424797" cy="2387600"/>
          </a:xfrm>
          <a:prstGeom prst="rect">
            <a:avLst/>
          </a:prstGeom>
        </p:spPr>
      </p:pic>
      <p:sp>
        <p:nvSpPr>
          <p:cNvPr id="11" name="Title 1">
            <a:extLst>
              <a:ext uri="{FF2B5EF4-FFF2-40B4-BE49-F238E27FC236}">
                <a16:creationId xmlns:a16="http://schemas.microsoft.com/office/drawing/2014/main" id="{AE02C925-1F65-F04B-B3A0-1B2FBE3E209C}"/>
              </a:ext>
            </a:extLst>
          </p:cNvPr>
          <p:cNvSpPr>
            <a:spLocks noGrp="1"/>
          </p:cNvSpPr>
          <p:nvPr>
            <p:ph type="ctrTitle"/>
          </p:nvPr>
        </p:nvSpPr>
        <p:spPr>
          <a:xfrm>
            <a:off x="4880238" y="4831424"/>
            <a:ext cx="6841861" cy="867123"/>
          </a:xfrm>
          <a:prstGeom prst="rect">
            <a:avLst/>
          </a:prstGeom>
        </p:spPr>
        <p:txBody>
          <a:bodyPr anchor="t">
            <a:noAutofit/>
          </a:bodyPr>
          <a:lstStyle>
            <a:lvl1pPr algn="l">
              <a:defRPr sz="3600">
                <a:solidFill>
                  <a:schemeClr val="bg1"/>
                </a:solidFill>
              </a:defRPr>
            </a:lvl1pPr>
          </a:lstStyle>
          <a:p>
            <a:r>
              <a:rPr lang="en-US" dirty="0"/>
              <a:t>Click to edit Master title style</a:t>
            </a:r>
          </a:p>
        </p:txBody>
      </p:sp>
      <p:sp>
        <p:nvSpPr>
          <p:cNvPr id="12" name="Subtitle 2">
            <a:extLst>
              <a:ext uri="{FF2B5EF4-FFF2-40B4-BE49-F238E27FC236}">
                <a16:creationId xmlns:a16="http://schemas.microsoft.com/office/drawing/2014/main" id="{CCA0F6C2-99F9-1846-ACE2-A896294F9697}"/>
              </a:ext>
            </a:extLst>
          </p:cNvPr>
          <p:cNvSpPr>
            <a:spLocks noGrp="1"/>
          </p:cNvSpPr>
          <p:nvPr>
            <p:ph type="subTitle" idx="1"/>
          </p:nvPr>
        </p:nvSpPr>
        <p:spPr>
          <a:xfrm>
            <a:off x="4880238" y="5486140"/>
            <a:ext cx="6841861" cy="503500"/>
          </a:xfrm>
          <a:prstGeom prst="rect">
            <a:avLst/>
          </a:prstGeom>
        </p:spPr>
        <p:txBody>
          <a:bodyPr anchor="t">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3" name="Picture 12">
            <a:extLst>
              <a:ext uri="{FF2B5EF4-FFF2-40B4-BE49-F238E27FC236}">
                <a16:creationId xmlns:a16="http://schemas.microsoft.com/office/drawing/2014/main" id="{AE3B7940-C41E-D245-AA10-2A62505082B9}"/>
              </a:ext>
            </a:extLst>
          </p:cNvPr>
          <p:cNvPicPr>
            <a:picLocks noChangeAspect="1"/>
          </p:cNvPicPr>
          <p:nvPr userDrawn="1"/>
        </p:nvPicPr>
        <p:blipFill>
          <a:blip r:embed="rId4"/>
          <a:stretch>
            <a:fillRect/>
          </a:stretch>
        </p:blipFill>
        <p:spPr>
          <a:xfrm>
            <a:off x="462555" y="6108278"/>
            <a:ext cx="2317715" cy="360533"/>
          </a:xfrm>
          <a:prstGeom prst="rect">
            <a:avLst/>
          </a:prstGeom>
        </p:spPr>
      </p:pic>
    </p:spTree>
    <p:extLst>
      <p:ext uri="{BB962C8B-B14F-4D97-AF65-F5344CB8AC3E}">
        <p14:creationId xmlns:p14="http://schemas.microsoft.com/office/powerpoint/2010/main" val="18132706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A2167A-7491-3E48-8469-7D79EF10ACAD}"/>
              </a:ext>
            </a:extLst>
          </p:cNvPr>
          <p:cNvPicPr>
            <a:picLocks noChangeAspect="1"/>
          </p:cNvPicPr>
          <p:nvPr userDrawn="1"/>
        </p:nvPicPr>
        <p:blipFill rotWithShape="1">
          <a:blip r:embed="rId2"/>
          <a:srcRect b="5500"/>
          <a:stretch/>
        </p:blipFill>
        <p:spPr>
          <a:xfrm>
            <a:off x="1422400" y="0"/>
            <a:ext cx="10769600" cy="6858000"/>
          </a:xfrm>
          <a:prstGeom prst="rect">
            <a:avLst/>
          </a:prstGeom>
        </p:spPr>
      </p:pic>
      <p:sp>
        <p:nvSpPr>
          <p:cNvPr id="6" name="Rectangle 5">
            <a:extLst>
              <a:ext uri="{FF2B5EF4-FFF2-40B4-BE49-F238E27FC236}">
                <a16:creationId xmlns:a16="http://schemas.microsoft.com/office/drawing/2014/main" id="{D178009E-F250-3748-91ED-A790394284A6}"/>
              </a:ext>
            </a:extLst>
          </p:cNvPr>
          <p:cNvSpPr/>
          <p:nvPr userDrawn="1"/>
        </p:nvSpPr>
        <p:spPr>
          <a:xfrm>
            <a:off x="-4443" y="0"/>
            <a:ext cx="4960006" cy="685800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20193950-E858-D244-9056-F2973777E1D3}"/>
              </a:ext>
            </a:extLst>
          </p:cNvPr>
          <p:cNvSpPr>
            <a:spLocks noGrp="1"/>
          </p:cNvSpPr>
          <p:nvPr>
            <p:ph type="ctrTitle" hasCustomPrompt="1"/>
          </p:nvPr>
        </p:nvSpPr>
        <p:spPr>
          <a:xfrm>
            <a:off x="354720" y="1984763"/>
            <a:ext cx="3699523" cy="2078528"/>
          </a:xfrm>
          <a:prstGeom prst="rect">
            <a:avLst/>
          </a:prstGeom>
        </p:spPr>
        <p:txBody>
          <a:bodyPr anchor="b">
            <a:normAutofit/>
          </a:bodyPr>
          <a:lstStyle>
            <a:lvl1pPr algn="l">
              <a:defRPr sz="3600">
                <a:solidFill>
                  <a:schemeClr val="bg1"/>
                </a:solidFill>
              </a:defRPr>
            </a:lvl1pPr>
          </a:lstStyle>
          <a:p>
            <a:r>
              <a:rPr lang="en-US" dirty="0"/>
              <a:t>Click to edit Master </a:t>
            </a:r>
            <a:br>
              <a:rPr lang="en-US" dirty="0"/>
            </a:br>
            <a:r>
              <a:rPr lang="en-US" dirty="0"/>
              <a:t>title style</a:t>
            </a:r>
          </a:p>
        </p:txBody>
      </p:sp>
      <p:sp>
        <p:nvSpPr>
          <p:cNvPr id="11" name="Subtitle 2">
            <a:extLst>
              <a:ext uri="{FF2B5EF4-FFF2-40B4-BE49-F238E27FC236}">
                <a16:creationId xmlns:a16="http://schemas.microsoft.com/office/drawing/2014/main" id="{10079F81-5FDC-BA4D-9414-4DD0F17C8048}"/>
              </a:ext>
            </a:extLst>
          </p:cNvPr>
          <p:cNvSpPr>
            <a:spLocks noGrp="1"/>
          </p:cNvSpPr>
          <p:nvPr>
            <p:ph type="subTitle" idx="1"/>
          </p:nvPr>
        </p:nvSpPr>
        <p:spPr>
          <a:xfrm>
            <a:off x="371345" y="4159821"/>
            <a:ext cx="3699523" cy="1038777"/>
          </a:xfrm>
          <a:prstGeom prst="rect">
            <a:avLst/>
          </a:prstGeom>
        </p:spPr>
        <p:txBody>
          <a:bodyPr>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2" name="Picture 11">
            <a:extLst>
              <a:ext uri="{FF2B5EF4-FFF2-40B4-BE49-F238E27FC236}">
                <a16:creationId xmlns:a16="http://schemas.microsoft.com/office/drawing/2014/main" id="{6EC2CF78-042F-A747-8250-1927A771259A}"/>
              </a:ext>
            </a:extLst>
          </p:cNvPr>
          <p:cNvPicPr>
            <a:picLocks noChangeAspect="1"/>
          </p:cNvPicPr>
          <p:nvPr userDrawn="1"/>
        </p:nvPicPr>
        <p:blipFill>
          <a:blip r:embed="rId3"/>
          <a:stretch>
            <a:fillRect/>
          </a:stretch>
        </p:blipFill>
        <p:spPr>
          <a:xfrm>
            <a:off x="462555" y="600107"/>
            <a:ext cx="2317715" cy="360533"/>
          </a:xfrm>
          <a:prstGeom prst="rect">
            <a:avLst/>
          </a:prstGeom>
        </p:spPr>
      </p:pic>
    </p:spTree>
    <p:extLst>
      <p:ext uri="{BB962C8B-B14F-4D97-AF65-F5344CB8AC3E}">
        <p14:creationId xmlns:p14="http://schemas.microsoft.com/office/powerpoint/2010/main" val="33619856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0FE5335-C778-F54C-886C-3FC737951083}"/>
              </a:ext>
            </a:extLst>
          </p:cNvPr>
          <p:cNvSpPr/>
          <p:nvPr userDrawn="1"/>
        </p:nvSpPr>
        <p:spPr>
          <a:xfrm>
            <a:off x="0" y="0"/>
            <a:ext cx="12192000" cy="68580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13" name="Picture 12">
            <a:extLst>
              <a:ext uri="{FF2B5EF4-FFF2-40B4-BE49-F238E27FC236}">
                <a16:creationId xmlns:a16="http://schemas.microsoft.com/office/drawing/2014/main" id="{6DEBADF0-A79A-8F42-B5DB-406D8EFF208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5400" y="3180576"/>
            <a:ext cx="7086600" cy="3683000"/>
          </a:xfrm>
          <a:prstGeom prst="rect">
            <a:avLst/>
          </a:prstGeom>
        </p:spPr>
      </p:pic>
      <p:sp>
        <p:nvSpPr>
          <p:cNvPr id="2" name="Title 1">
            <a:extLst>
              <a:ext uri="{FF2B5EF4-FFF2-40B4-BE49-F238E27FC236}">
                <a16:creationId xmlns:a16="http://schemas.microsoft.com/office/drawing/2014/main" id="{BB29498A-9AA1-6246-828C-D8B12C2AA9D0}"/>
              </a:ext>
            </a:extLst>
          </p:cNvPr>
          <p:cNvSpPr>
            <a:spLocks noGrp="1"/>
          </p:cNvSpPr>
          <p:nvPr>
            <p:ph type="title"/>
          </p:nvPr>
        </p:nvSpPr>
        <p:spPr>
          <a:xfrm>
            <a:off x="831850" y="1709738"/>
            <a:ext cx="10515600" cy="2852737"/>
          </a:xfrm>
          <a:prstGeom prst="rect">
            <a:avLst/>
          </a:prstGeom>
        </p:spPr>
        <p:txBody>
          <a:bodyPr anchor="b">
            <a:normAutofit/>
          </a:bodyPr>
          <a:lstStyle>
            <a:lvl1pPr>
              <a:defRPr sz="3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F009A2B2-7B92-924A-8FD4-9F80063469DD}"/>
              </a:ext>
            </a:extLst>
          </p:cNvPr>
          <p:cNvSpPr>
            <a:spLocks noGrp="1"/>
          </p:cNvSpPr>
          <p:nvPr>
            <p:ph type="body" idx="1"/>
          </p:nvPr>
        </p:nvSpPr>
        <p:spPr>
          <a:xfrm>
            <a:off x="831850" y="4589463"/>
            <a:ext cx="10515600" cy="1500187"/>
          </a:xfrm>
          <a:prstGeom prst="rect">
            <a:avLst/>
          </a:prstGeom>
        </p:spPr>
        <p:txBody>
          <a:bodyPr>
            <a:normAutofit/>
          </a:bodyPr>
          <a:lstStyle>
            <a:lvl1pPr marL="0" indent="0">
              <a:buNone/>
              <a:defRPr sz="17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6" name="Slide Number Placeholder 5">
            <a:extLst>
              <a:ext uri="{FF2B5EF4-FFF2-40B4-BE49-F238E27FC236}">
                <a16:creationId xmlns:a16="http://schemas.microsoft.com/office/drawing/2014/main" id="{8FEDB7A7-5E42-5F40-AE06-E30E81961AF5}"/>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fld id="{262BAFDC-492D-CB4D-B02A-4A44B4604C8A}" type="slidenum">
              <a:rPr lang="en-US" smtClean="0"/>
              <a:pPr/>
              <a:t>‹#›</a:t>
            </a:fld>
            <a:endParaRPr lang="en-US" dirty="0"/>
          </a:p>
        </p:txBody>
      </p:sp>
    </p:spTree>
    <p:extLst>
      <p:ext uri="{BB962C8B-B14F-4D97-AF65-F5344CB8AC3E}">
        <p14:creationId xmlns:p14="http://schemas.microsoft.com/office/powerpoint/2010/main" val="1114182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0FE5335-C778-F54C-886C-3FC737951083}"/>
              </a:ext>
            </a:extLst>
          </p:cNvPr>
          <p:cNvSpPr/>
          <p:nvPr userDrawn="1"/>
        </p:nvSpPr>
        <p:spPr>
          <a:xfrm>
            <a:off x="0" y="0"/>
            <a:ext cx="12192000" cy="685800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13" name="Picture 12">
            <a:extLst>
              <a:ext uri="{FF2B5EF4-FFF2-40B4-BE49-F238E27FC236}">
                <a16:creationId xmlns:a16="http://schemas.microsoft.com/office/drawing/2014/main" id="{6DEBADF0-A79A-8F42-B5DB-406D8EFF208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5400" y="3180576"/>
            <a:ext cx="7086600" cy="3683000"/>
          </a:xfrm>
          <a:prstGeom prst="rect">
            <a:avLst/>
          </a:prstGeom>
        </p:spPr>
      </p:pic>
      <p:sp>
        <p:nvSpPr>
          <p:cNvPr id="2" name="Title 1">
            <a:extLst>
              <a:ext uri="{FF2B5EF4-FFF2-40B4-BE49-F238E27FC236}">
                <a16:creationId xmlns:a16="http://schemas.microsoft.com/office/drawing/2014/main" id="{BB29498A-9AA1-6246-828C-D8B12C2AA9D0}"/>
              </a:ext>
            </a:extLst>
          </p:cNvPr>
          <p:cNvSpPr>
            <a:spLocks noGrp="1"/>
          </p:cNvSpPr>
          <p:nvPr>
            <p:ph type="title"/>
          </p:nvPr>
        </p:nvSpPr>
        <p:spPr>
          <a:xfrm>
            <a:off x="831850" y="1709738"/>
            <a:ext cx="10515600" cy="2852737"/>
          </a:xfrm>
          <a:prstGeom prst="rect">
            <a:avLst/>
          </a:prstGeom>
        </p:spPr>
        <p:txBody>
          <a:bodyPr anchor="b">
            <a:normAutofit/>
          </a:bodyPr>
          <a:lstStyle>
            <a:lvl1pPr>
              <a:defRPr sz="3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F009A2B2-7B92-924A-8FD4-9F80063469DD}"/>
              </a:ext>
            </a:extLst>
          </p:cNvPr>
          <p:cNvSpPr>
            <a:spLocks noGrp="1"/>
          </p:cNvSpPr>
          <p:nvPr>
            <p:ph type="body" idx="1"/>
          </p:nvPr>
        </p:nvSpPr>
        <p:spPr>
          <a:xfrm>
            <a:off x="831850" y="4589463"/>
            <a:ext cx="10515600" cy="1500187"/>
          </a:xfrm>
          <a:prstGeom prst="rect">
            <a:avLst/>
          </a:prstGeom>
        </p:spPr>
        <p:txBody>
          <a:bodyPr>
            <a:normAutofit/>
          </a:bodyPr>
          <a:lstStyle>
            <a:lvl1pPr marL="0" indent="0">
              <a:buNone/>
              <a:defRPr sz="17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6" name="Slide Number Placeholder 5">
            <a:extLst>
              <a:ext uri="{FF2B5EF4-FFF2-40B4-BE49-F238E27FC236}">
                <a16:creationId xmlns:a16="http://schemas.microsoft.com/office/drawing/2014/main" id="{8FEDB7A7-5E42-5F40-AE06-E30E81961AF5}"/>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fld id="{262BAFDC-492D-CB4D-B02A-4A44B4604C8A}" type="slidenum">
              <a:rPr lang="en-US" smtClean="0"/>
              <a:pPr/>
              <a:t>‹#›</a:t>
            </a:fld>
            <a:endParaRPr lang="en-US" dirty="0"/>
          </a:p>
        </p:txBody>
      </p:sp>
    </p:spTree>
    <p:extLst>
      <p:ext uri="{BB962C8B-B14F-4D97-AF65-F5344CB8AC3E}">
        <p14:creationId xmlns:p14="http://schemas.microsoft.com/office/powerpoint/2010/main" val="18923471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97933D3-0A5E-2141-AFD9-9BEF932B3AB7}"/>
              </a:ext>
            </a:extLst>
          </p:cNvPr>
          <p:cNvSpPr/>
          <p:nvPr userDrawn="1"/>
        </p:nvSpPr>
        <p:spPr>
          <a:xfrm>
            <a:off x="0" y="1"/>
            <a:ext cx="12192000" cy="176934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3091E0A-35E3-8047-B62E-E7DB7B1319E2}"/>
              </a:ext>
            </a:extLst>
          </p:cNvPr>
          <p:cNvSpPr>
            <a:spLocks noGrp="1"/>
          </p:cNvSpPr>
          <p:nvPr>
            <p:ph type="title"/>
          </p:nvPr>
        </p:nvSpPr>
        <p:spPr>
          <a:xfrm>
            <a:off x="838200" y="424695"/>
            <a:ext cx="10515600" cy="1325563"/>
          </a:xfrm>
          <a:prstGeom prst="rect">
            <a:avLst/>
          </a:prstGeo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5CB8C75-089E-284F-BF0C-EB78761405BD}"/>
              </a:ext>
            </a:extLst>
          </p:cNvPr>
          <p:cNvSpPr>
            <a:spLocks noGrp="1"/>
          </p:cNvSpPr>
          <p:nvPr>
            <p:ph idx="1"/>
          </p:nvPr>
        </p:nvSpPr>
        <p:spPr>
          <a:xfrm>
            <a:off x="838200" y="1979543"/>
            <a:ext cx="10515600" cy="4741931"/>
          </a:xfrm>
          <a:prstGeom prst="rect">
            <a:avLst/>
          </a:prstGeom>
        </p:spPr>
        <p:txBody>
          <a:bodyPr/>
          <a:lstStyle>
            <a:lvl1pPr>
              <a:defRPr sz="18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F941CA1-C3B8-0745-8AFD-4A7A6D44D2B1}"/>
              </a:ext>
            </a:extLst>
          </p:cNvPr>
          <p:cNvSpPr>
            <a:spLocks noGrp="1"/>
          </p:cNvSpPr>
          <p:nvPr>
            <p:ph type="sldNum" sz="quarter" idx="12"/>
          </p:nvPr>
        </p:nvSpPr>
        <p:spPr>
          <a:xfrm>
            <a:off x="8610600" y="6356350"/>
            <a:ext cx="2743200" cy="365125"/>
          </a:xfrm>
          <a:prstGeom prst="rect">
            <a:avLst/>
          </a:prstGeom>
        </p:spPr>
        <p:txBody>
          <a:bodyPr/>
          <a:lstStyle/>
          <a:p>
            <a:fld id="{262BAFDC-492D-CB4D-B02A-4A44B4604C8A}" type="slidenum">
              <a:rPr lang="en-US" smtClean="0"/>
              <a:t>‹#›</a:t>
            </a:fld>
            <a:endParaRPr lang="en-US" dirty="0"/>
          </a:p>
        </p:txBody>
      </p:sp>
      <p:pic>
        <p:nvPicPr>
          <p:cNvPr id="12" name="Picture 11">
            <a:extLst>
              <a:ext uri="{FF2B5EF4-FFF2-40B4-BE49-F238E27FC236}">
                <a16:creationId xmlns:a16="http://schemas.microsoft.com/office/drawing/2014/main" id="{72A89C11-0AE8-C940-98FB-4215A5296D2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5400" y="3180576"/>
            <a:ext cx="7086600" cy="3683000"/>
          </a:xfrm>
          <a:prstGeom prst="rect">
            <a:avLst/>
          </a:prstGeom>
        </p:spPr>
      </p:pic>
    </p:spTree>
    <p:extLst>
      <p:ext uri="{BB962C8B-B14F-4D97-AF65-F5344CB8AC3E}">
        <p14:creationId xmlns:p14="http://schemas.microsoft.com/office/powerpoint/2010/main" val="3987662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1_Title and Content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81328C-02E3-4E4F-A237-16A4D8A45B9C}"/>
              </a:ext>
            </a:extLst>
          </p:cNvPr>
          <p:cNvSpPr/>
          <p:nvPr userDrawn="1"/>
        </p:nvSpPr>
        <p:spPr>
          <a:xfrm>
            <a:off x="0" y="0"/>
            <a:ext cx="12192000" cy="176934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D3091E0A-35E3-8047-B62E-E7DB7B1319E2}"/>
              </a:ext>
            </a:extLst>
          </p:cNvPr>
          <p:cNvSpPr>
            <a:spLocks noGrp="1"/>
          </p:cNvSpPr>
          <p:nvPr>
            <p:ph type="title"/>
          </p:nvPr>
        </p:nvSpPr>
        <p:spPr>
          <a:xfrm>
            <a:off x="838200" y="424695"/>
            <a:ext cx="10515600" cy="1325563"/>
          </a:xfrm>
          <a:prstGeom prst="rect">
            <a:avLst/>
          </a:prstGeo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5CB8C75-089E-284F-BF0C-EB78761405BD}"/>
              </a:ext>
            </a:extLst>
          </p:cNvPr>
          <p:cNvSpPr>
            <a:spLocks noGrp="1"/>
          </p:cNvSpPr>
          <p:nvPr>
            <p:ph idx="1"/>
          </p:nvPr>
        </p:nvSpPr>
        <p:spPr>
          <a:xfrm>
            <a:off x="838200" y="1979543"/>
            <a:ext cx="10515600" cy="4741931"/>
          </a:xfrm>
          <a:prstGeom prst="rect">
            <a:avLst/>
          </a:prstGeom>
        </p:spPr>
        <p:txBody>
          <a:bodyPr/>
          <a:lstStyle>
            <a:lvl1pPr>
              <a:defRPr sz="18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F941CA1-C3B8-0745-8AFD-4A7A6D44D2B1}"/>
              </a:ext>
            </a:extLst>
          </p:cNvPr>
          <p:cNvSpPr>
            <a:spLocks noGrp="1"/>
          </p:cNvSpPr>
          <p:nvPr>
            <p:ph type="sldNum" sz="quarter" idx="12"/>
          </p:nvPr>
        </p:nvSpPr>
        <p:spPr>
          <a:xfrm>
            <a:off x="8610600" y="6356350"/>
            <a:ext cx="2743200" cy="365125"/>
          </a:xfrm>
          <a:prstGeom prst="rect">
            <a:avLst/>
          </a:prstGeom>
        </p:spPr>
        <p:txBody>
          <a:bodyPr/>
          <a:lstStyle/>
          <a:p>
            <a:fld id="{262BAFDC-492D-CB4D-B02A-4A44B4604C8A}" type="slidenum">
              <a:rPr lang="en-US" smtClean="0"/>
              <a:t>‹#›</a:t>
            </a:fld>
            <a:endParaRPr lang="en-US" dirty="0"/>
          </a:p>
        </p:txBody>
      </p:sp>
      <p:pic>
        <p:nvPicPr>
          <p:cNvPr id="12" name="Picture 11">
            <a:extLst>
              <a:ext uri="{FF2B5EF4-FFF2-40B4-BE49-F238E27FC236}">
                <a16:creationId xmlns:a16="http://schemas.microsoft.com/office/drawing/2014/main" id="{72A89C11-0AE8-C940-98FB-4215A5296D2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5400" y="3180576"/>
            <a:ext cx="7086600" cy="3683000"/>
          </a:xfrm>
          <a:prstGeom prst="rect">
            <a:avLst/>
          </a:prstGeom>
        </p:spPr>
      </p:pic>
    </p:spTree>
    <p:extLst>
      <p:ext uri="{BB962C8B-B14F-4D97-AF65-F5344CB8AC3E}">
        <p14:creationId xmlns:p14="http://schemas.microsoft.com/office/powerpoint/2010/main" val="19821423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97933D3-0A5E-2141-AFD9-9BEF932B3AB7}"/>
              </a:ext>
            </a:extLst>
          </p:cNvPr>
          <p:cNvSpPr/>
          <p:nvPr userDrawn="1"/>
        </p:nvSpPr>
        <p:spPr>
          <a:xfrm>
            <a:off x="0" y="1"/>
            <a:ext cx="12192000" cy="176934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5CB8C75-089E-284F-BF0C-EB78761405BD}"/>
              </a:ext>
            </a:extLst>
          </p:cNvPr>
          <p:cNvSpPr>
            <a:spLocks noGrp="1"/>
          </p:cNvSpPr>
          <p:nvPr>
            <p:ph idx="1"/>
          </p:nvPr>
        </p:nvSpPr>
        <p:spPr>
          <a:xfrm>
            <a:off x="838200" y="1979543"/>
            <a:ext cx="10515600" cy="4741931"/>
          </a:xfrm>
          <a:prstGeom prst="rect">
            <a:avLst/>
          </a:prstGeom>
        </p:spPr>
        <p:txBody>
          <a:bodyPr/>
          <a:lstStyle>
            <a:lvl1pPr>
              <a:defRPr sz="18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F941CA1-C3B8-0745-8AFD-4A7A6D44D2B1}"/>
              </a:ext>
            </a:extLst>
          </p:cNvPr>
          <p:cNvSpPr>
            <a:spLocks noGrp="1"/>
          </p:cNvSpPr>
          <p:nvPr>
            <p:ph type="sldNum" sz="quarter" idx="12"/>
          </p:nvPr>
        </p:nvSpPr>
        <p:spPr>
          <a:xfrm>
            <a:off x="8610600" y="6356350"/>
            <a:ext cx="2743200" cy="365125"/>
          </a:xfrm>
          <a:prstGeom prst="rect">
            <a:avLst/>
          </a:prstGeom>
        </p:spPr>
        <p:txBody>
          <a:bodyPr/>
          <a:lstStyle/>
          <a:p>
            <a:fld id="{262BAFDC-492D-CB4D-B02A-4A44B4604C8A}" type="slidenum">
              <a:rPr lang="en-US" smtClean="0"/>
              <a:t>‹#›</a:t>
            </a:fld>
            <a:endParaRPr lang="en-US" dirty="0"/>
          </a:p>
        </p:txBody>
      </p:sp>
      <p:sp>
        <p:nvSpPr>
          <p:cNvPr id="10" name="Title 1">
            <a:extLst>
              <a:ext uri="{FF2B5EF4-FFF2-40B4-BE49-F238E27FC236}">
                <a16:creationId xmlns:a16="http://schemas.microsoft.com/office/drawing/2014/main" id="{A703AEF7-F590-D544-8496-ABE8662B6EF0}"/>
              </a:ext>
            </a:extLst>
          </p:cNvPr>
          <p:cNvSpPr>
            <a:spLocks noGrp="1"/>
          </p:cNvSpPr>
          <p:nvPr>
            <p:ph type="title"/>
          </p:nvPr>
        </p:nvSpPr>
        <p:spPr>
          <a:xfrm>
            <a:off x="838200" y="424695"/>
            <a:ext cx="10515600" cy="1325563"/>
          </a:xfrm>
          <a:prstGeom prst="rect">
            <a:avLst/>
          </a:prstGeom>
        </p:spPr>
        <p:txBody>
          <a:bodyPr>
            <a:normAutofit/>
          </a:bodyPr>
          <a:lstStyle>
            <a:lvl1pPr>
              <a:defRPr sz="2800">
                <a:solidFill>
                  <a:schemeClr val="bg1"/>
                </a:solidFill>
              </a:defRPr>
            </a:lvl1pPr>
          </a:lstStyle>
          <a:p>
            <a:r>
              <a:rPr lang="en-US" dirty="0"/>
              <a:t>Click to edit Master title style</a:t>
            </a:r>
          </a:p>
        </p:txBody>
      </p:sp>
      <p:pic>
        <p:nvPicPr>
          <p:cNvPr id="14" name="Picture 13">
            <a:extLst>
              <a:ext uri="{FF2B5EF4-FFF2-40B4-BE49-F238E27FC236}">
                <a16:creationId xmlns:a16="http://schemas.microsoft.com/office/drawing/2014/main" id="{E4A6181F-FF53-BB40-8818-DD44D00F337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90100" y="-59459"/>
            <a:ext cx="2501900" cy="1828800"/>
          </a:xfrm>
          <a:prstGeom prst="rect">
            <a:avLst/>
          </a:prstGeom>
        </p:spPr>
      </p:pic>
    </p:spTree>
    <p:extLst>
      <p:ext uri="{BB962C8B-B14F-4D97-AF65-F5344CB8AC3E}">
        <p14:creationId xmlns:p14="http://schemas.microsoft.com/office/powerpoint/2010/main" val="2939902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Content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74E994F-B8F6-1E40-89ED-F6A5F3009F8A}"/>
              </a:ext>
            </a:extLst>
          </p:cNvPr>
          <p:cNvSpPr/>
          <p:nvPr userDrawn="1"/>
        </p:nvSpPr>
        <p:spPr>
          <a:xfrm>
            <a:off x="0" y="0"/>
            <a:ext cx="12192000" cy="176934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 name="Content Placeholder 2">
            <a:extLst>
              <a:ext uri="{FF2B5EF4-FFF2-40B4-BE49-F238E27FC236}">
                <a16:creationId xmlns:a16="http://schemas.microsoft.com/office/drawing/2014/main" id="{05CB8C75-089E-284F-BF0C-EB78761405BD}"/>
              </a:ext>
            </a:extLst>
          </p:cNvPr>
          <p:cNvSpPr>
            <a:spLocks noGrp="1"/>
          </p:cNvSpPr>
          <p:nvPr>
            <p:ph idx="1"/>
          </p:nvPr>
        </p:nvSpPr>
        <p:spPr>
          <a:xfrm>
            <a:off x="838200" y="1979543"/>
            <a:ext cx="10515600" cy="4741931"/>
          </a:xfrm>
          <a:prstGeom prst="rect">
            <a:avLst/>
          </a:prstGeom>
        </p:spPr>
        <p:txBody>
          <a:bodyPr/>
          <a:lstStyle>
            <a:lvl1pPr>
              <a:defRPr sz="18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F941CA1-C3B8-0745-8AFD-4A7A6D44D2B1}"/>
              </a:ext>
            </a:extLst>
          </p:cNvPr>
          <p:cNvSpPr>
            <a:spLocks noGrp="1"/>
          </p:cNvSpPr>
          <p:nvPr>
            <p:ph type="sldNum" sz="quarter" idx="12"/>
          </p:nvPr>
        </p:nvSpPr>
        <p:spPr>
          <a:xfrm>
            <a:off x="8610600" y="6356350"/>
            <a:ext cx="2743200" cy="365125"/>
          </a:xfrm>
          <a:prstGeom prst="rect">
            <a:avLst/>
          </a:prstGeom>
        </p:spPr>
        <p:txBody>
          <a:bodyPr/>
          <a:lstStyle/>
          <a:p>
            <a:fld id="{262BAFDC-492D-CB4D-B02A-4A44B4604C8A}" type="slidenum">
              <a:rPr lang="en-US" smtClean="0"/>
              <a:t>‹#›</a:t>
            </a:fld>
            <a:endParaRPr lang="en-US" dirty="0"/>
          </a:p>
        </p:txBody>
      </p:sp>
      <p:sp>
        <p:nvSpPr>
          <p:cNvPr id="10" name="Title 1">
            <a:extLst>
              <a:ext uri="{FF2B5EF4-FFF2-40B4-BE49-F238E27FC236}">
                <a16:creationId xmlns:a16="http://schemas.microsoft.com/office/drawing/2014/main" id="{A703AEF7-F590-D544-8496-ABE8662B6EF0}"/>
              </a:ext>
            </a:extLst>
          </p:cNvPr>
          <p:cNvSpPr>
            <a:spLocks noGrp="1"/>
          </p:cNvSpPr>
          <p:nvPr>
            <p:ph type="title"/>
          </p:nvPr>
        </p:nvSpPr>
        <p:spPr>
          <a:xfrm>
            <a:off x="838200" y="424695"/>
            <a:ext cx="10515600" cy="1325563"/>
          </a:xfrm>
          <a:prstGeom prst="rect">
            <a:avLst/>
          </a:prstGeom>
        </p:spPr>
        <p:txBody>
          <a:bodyPr>
            <a:normAutofit/>
          </a:bodyPr>
          <a:lstStyle>
            <a:lvl1pPr>
              <a:defRPr sz="2800">
                <a:solidFill>
                  <a:schemeClr val="bg1"/>
                </a:solidFill>
              </a:defRPr>
            </a:lvl1pPr>
          </a:lstStyle>
          <a:p>
            <a:r>
              <a:rPr lang="en-US" dirty="0"/>
              <a:t>Click to edit Master title style</a:t>
            </a:r>
          </a:p>
        </p:txBody>
      </p:sp>
      <p:pic>
        <p:nvPicPr>
          <p:cNvPr id="14" name="Picture 13">
            <a:extLst>
              <a:ext uri="{FF2B5EF4-FFF2-40B4-BE49-F238E27FC236}">
                <a16:creationId xmlns:a16="http://schemas.microsoft.com/office/drawing/2014/main" id="{E4A6181F-FF53-BB40-8818-DD44D00F337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90100" y="-59459"/>
            <a:ext cx="2501900" cy="1828800"/>
          </a:xfrm>
          <a:prstGeom prst="rect">
            <a:avLst/>
          </a:prstGeom>
        </p:spPr>
      </p:pic>
    </p:spTree>
    <p:extLst>
      <p:ext uri="{BB962C8B-B14F-4D97-AF65-F5344CB8AC3E}">
        <p14:creationId xmlns:p14="http://schemas.microsoft.com/office/powerpoint/2010/main" val="15831167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F941CA1-C3B8-0745-8AFD-4A7A6D44D2B1}"/>
              </a:ext>
            </a:extLst>
          </p:cNvPr>
          <p:cNvSpPr>
            <a:spLocks noGrp="1"/>
          </p:cNvSpPr>
          <p:nvPr>
            <p:ph type="sldNum" sz="quarter" idx="12"/>
          </p:nvPr>
        </p:nvSpPr>
        <p:spPr>
          <a:xfrm>
            <a:off x="8610600" y="6356350"/>
            <a:ext cx="2743200" cy="365125"/>
          </a:xfrm>
          <a:prstGeom prst="rect">
            <a:avLst/>
          </a:prstGeom>
        </p:spPr>
        <p:txBody>
          <a:bodyPr/>
          <a:lstStyle/>
          <a:p>
            <a:fld id="{262BAFDC-492D-CB4D-B02A-4A44B4604C8A}" type="slidenum">
              <a:rPr lang="en-US" smtClean="0"/>
              <a:t>‹#›</a:t>
            </a:fld>
            <a:endParaRPr lang="en-US" dirty="0"/>
          </a:p>
        </p:txBody>
      </p:sp>
      <p:sp>
        <p:nvSpPr>
          <p:cNvPr id="11" name="Content Placeholder 2">
            <a:extLst>
              <a:ext uri="{FF2B5EF4-FFF2-40B4-BE49-F238E27FC236}">
                <a16:creationId xmlns:a16="http://schemas.microsoft.com/office/drawing/2014/main" id="{61435897-19FB-8A47-B753-A3F4E087F40C}"/>
              </a:ext>
            </a:extLst>
          </p:cNvPr>
          <p:cNvSpPr>
            <a:spLocks noGrp="1"/>
          </p:cNvSpPr>
          <p:nvPr>
            <p:ph idx="1"/>
          </p:nvPr>
        </p:nvSpPr>
        <p:spPr>
          <a:xfrm>
            <a:off x="838200" y="1979543"/>
            <a:ext cx="10515600" cy="4741931"/>
          </a:xfrm>
          <a:prstGeom prst="rect">
            <a:avLst/>
          </a:prstGeom>
        </p:spPr>
        <p:txBody>
          <a:bodyPr/>
          <a:lstStyle>
            <a:lvl1pPr>
              <a:defRPr sz="18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a:extLst>
              <a:ext uri="{FF2B5EF4-FFF2-40B4-BE49-F238E27FC236}">
                <a16:creationId xmlns:a16="http://schemas.microsoft.com/office/drawing/2014/main" id="{943BBE4A-0877-944C-9695-21DDE1A2AAD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5400" y="3180576"/>
            <a:ext cx="7086600" cy="3683000"/>
          </a:xfrm>
          <a:prstGeom prst="rect">
            <a:avLst/>
          </a:prstGeom>
        </p:spPr>
      </p:pic>
      <p:sp>
        <p:nvSpPr>
          <p:cNvPr id="15" name="Title 1">
            <a:extLst>
              <a:ext uri="{FF2B5EF4-FFF2-40B4-BE49-F238E27FC236}">
                <a16:creationId xmlns:a16="http://schemas.microsoft.com/office/drawing/2014/main" id="{2F31BF77-AE00-1242-BA44-6C474D089F76}"/>
              </a:ext>
            </a:extLst>
          </p:cNvPr>
          <p:cNvSpPr>
            <a:spLocks noGrp="1"/>
          </p:cNvSpPr>
          <p:nvPr>
            <p:ph type="title"/>
          </p:nvPr>
        </p:nvSpPr>
        <p:spPr>
          <a:xfrm>
            <a:off x="838200" y="424695"/>
            <a:ext cx="10515600" cy="1325563"/>
          </a:xfrm>
          <a:prstGeom prst="rect">
            <a:avLst/>
          </a:prstGeom>
        </p:spPr>
        <p:txBody>
          <a:bodyPr>
            <a:normAutofit/>
          </a:bodyPr>
          <a:lstStyle>
            <a:lvl1pPr>
              <a:defRPr sz="2800">
                <a:solidFill>
                  <a:schemeClr val="accent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13303026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hoto 1">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09F5A4F-D933-A144-B5A8-E90EFA9B2838}"/>
              </a:ext>
            </a:extLst>
          </p:cNvPr>
          <p:cNvSpPr>
            <a:spLocks noGrp="1"/>
          </p:cNvSpPr>
          <p:nvPr>
            <p:ph type="pic" sz="quarter" idx="13"/>
          </p:nvPr>
        </p:nvSpPr>
        <p:spPr>
          <a:xfrm>
            <a:off x="7251700" y="-1"/>
            <a:ext cx="4940300" cy="6356351"/>
          </a:xfrm>
          <a:prstGeom prst="rect">
            <a:avLst/>
          </a:prstGeom>
        </p:spPr>
        <p:txBody>
          <a:bodyPr/>
          <a:lstStyle/>
          <a:p>
            <a:endParaRPr lang="en-US" dirty="0"/>
          </a:p>
        </p:txBody>
      </p:sp>
      <p:sp>
        <p:nvSpPr>
          <p:cNvPr id="8" name="Rectangle 7">
            <a:extLst>
              <a:ext uri="{FF2B5EF4-FFF2-40B4-BE49-F238E27FC236}">
                <a16:creationId xmlns:a16="http://schemas.microsoft.com/office/drawing/2014/main" id="{CDA3367F-E06A-B44B-8B81-07500C4CB23A}"/>
              </a:ext>
            </a:extLst>
          </p:cNvPr>
          <p:cNvSpPr/>
          <p:nvPr userDrawn="1"/>
        </p:nvSpPr>
        <p:spPr>
          <a:xfrm>
            <a:off x="7251698" y="6356350"/>
            <a:ext cx="4940301" cy="52308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D32257B-C490-AB4E-88D4-2979F71B813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7251698" y="6356350"/>
            <a:ext cx="4991102" cy="523079"/>
          </a:xfrm>
          <a:prstGeom prst="rect">
            <a:avLst/>
          </a:prstGeom>
        </p:spPr>
      </p:pic>
      <p:sp>
        <p:nvSpPr>
          <p:cNvPr id="2" name="Title 1">
            <a:extLst>
              <a:ext uri="{FF2B5EF4-FFF2-40B4-BE49-F238E27FC236}">
                <a16:creationId xmlns:a16="http://schemas.microsoft.com/office/drawing/2014/main" id="{826FEB6D-8189-8641-8F08-BA2ABC003E5D}"/>
              </a:ext>
            </a:extLst>
          </p:cNvPr>
          <p:cNvSpPr>
            <a:spLocks noGrp="1"/>
          </p:cNvSpPr>
          <p:nvPr>
            <p:ph type="title"/>
          </p:nvPr>
        </p:nvSpPr>
        <p:spPr>
          <a:xfrm>
            <a:off x="838200" y="365125"/>
            <a:ext cx="5905500" cy="1325563"/>
          </a:xfrm>
          <a:prstGeom prst="rect">
            <a:avLst/>
          </a:prstGeom>
        </p:spPr>
        <p:txBody>
          <a:bodyPr/>
          <a:lstStyle>
            <a:lvl1pPr>
              <a:defRPr>
                <a:solidFill>
                  <a:schemeClr val="accent1">
                    <a:lumMod val="50000"/>
                  </a:schemeClr>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860CD08-6C04-7A41-BF25-E80EB1CD684F}"/>
              </a:ext>
            </a:extLst>
          </p:cNvPr>
          <p:cNvSpPr>
            <a:spLocks noGrp="1"/>
          </p:cNvSpPr>
          <p:nvPr>
            <p:ph sz="half" idx="1"/>
          </p:nvPr>
        </p:nvSpPr>
        <p:spPr>
          <a:xfrm>
            <a:off x="838200" y="1825625"/>
            <a:ext cx="5905500" cy="4067175"/>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993806C1-98B6-AD4E-8AD0-3AF139A4849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262BAFDC-492D-CB4D-B02A-4A44B4604C8A}" type="slidenum">
              <a:rPr lang="en-US" smtClean="0"/>
              <a:pPr/>
              <a:t>‹#›</a:t>
            </a:fld>
            <a:endParaRPr lang="en-US" dirty="0"/>
          </a:p>
        </p:txBody>
      </p:sp>
    </p:spTree>
    <p:extLst>
      <p:ext uri="{BB962C8B-B14F-4D97-AF65-F5344CB8AC3E}">
        <p14:creationId xmlns:p14="http://schemas.microsoft.com/office/powerpoint/2010/main" val="42176417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Photo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F6B1C63-857A-534E-B32F-978552E3447A}"/>
              </a:ext>
            </a:extLst>
          </p:cNvPr>
          <p:cNvSpPr/>
          <p:nvPr userDrawn="1"/>
        </p:nvSpPr>
        <p:spPr>
          <a:xfrm>
            <a:off x="7251700" y="6356350"/>
            <a:ext cx="4940300" cy="52308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3" name="Picture Placeholder 12">
            <a:extLst>
              <a:ext uri="{FF2B5EF4-FFF2-40B4-BE49-F238E27FC236}">
                <a16:creationId xmlns:a16="http://schemas.microsoft.com/office/drawing/2014/main" id="{C09F5A4F-D933-A144-B5A8-E90EFA9B2838}"/>
              </a:ext>
            </a:extLst>
          </p:cNvPr>
          <p:cNvSpPr>
            <a:spLocks noGrp="1"/>
          </p:cNvSpPr>
          <p:nvPr>
            <p:ph type="pic" sz="quarter" idx="13"/>
          </p:nvPr>
        </p:nvSpPr>
        <p:spPr>
          <a:xfrm>
            <a:off x="7251700" y="-1"/>
            <a:ext cx="4940300" cy="6356351"/>
          </a:xfrm>
          <a:prstGeom prst="rect">
            <a:avLst/>
          </a:prstGeom>
        </p:spPr>
        <p:txBody>
          <a:bodyPr/>
          <a:lstStyle/>
          <a:p>
            <a:endParaRPr lang="en-US" dirty="0"/>
          </a:p>
        </p:txBody>
      </p:sp>
      <p:pic>
        <p:nvPicPr>
          <p:cNvPr id="9" name="Picture 8">
            <a:extLst>
              <a:ext uri="{FF2B5EF4-FFF2-40B4-BE49-F238E27FC236}">
                <a16:creationId xmlns:a16="http://schemas.microsoft.com/office/drawing/2014/main" id="{FD32257B-C490-AB4E-88D4-2979F71B813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7251700" y="6356350"/>
            <a:ext cx="4991102" cy="523079"/>
          </a:xfrm>
          <a:prstGeom prst="rect">
            <a:avLst/>
          </a:prstGeom>
        </p:spPr>
      </p:pic>
      <p:sp>
        <p:nvSpPr>
          <p:cNvPr id="2" name="Title 1">
            <a:extLst>
              <a:ext uri="{FF2B5EF4-FFF2-40B4-BE49-F238E27FC236}">
                <a16:creationId xmlns:a16="http://schemas.microsoft.com/office/drawing/2014/main" id="{826FEB6D-8189-8641-8F08-BA2ABC003E5D}"/>
              </a:ext>
            </a:extLst>
          </p:cNvPr>
          <p:cNvSpPr>
            <a:spLocks noGrp="1"/>
          </p:cNvSpPr>
          <p:nvPr>
            <p:ph type="title"/>
          </p:nvPr>
        </p:nvSpPr>
        <p:spPr>
          <a:xfrm>
            <a:off x="838200" y="365125"/>
            <a:ext cx="5905500" cy="1325563"/>
          </a:xfrm>
          <a:prstGeom prst="rect">
            <a:avLst/>
          </a:prstGeom>
        </p:spPr>
        <p:txBody>
          <a:bodyPr/>
          <a:lstStyle>
            <a:lvl1pPr>
              <a:defRPr>
                <a:solidFill>
                  <a:schemeClr val="accent1">
                    <a:lumMod val="50000"/>
                  </a:schemeClr>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860CD08-6C04-7A41-BF25-E80EB1CD684F}"/>
              </a:ext>
            </a:extLst>
          </p:cNvPr>
          <p:cNvSpPr>
            <a:spLocks noGrp="1"/>
          </p:cNvSpPr>
          <p:nvPr>
            <p:ph sz="half" idx="1"/>
          </p:nvPr>
        </p:nvSpPr>
        <p:spPr>
          <a:xfrm>
            <a:off x="838200" y="1825625"/>
            <a:ext cx="5905500" cy="4067175"/>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993806C1-98B6-AD4E-8AD0-3AF139A4849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262BAFDC-492D-CB4D-B02A-4A44B4604C8A}" type="slidenum">
              <a:rPr lang="en-US" smtClean="0"/>
              <a:pPr/>
              <a:t>‹#›</a:t>
            </a:fld>
            <a:endParaRPr lang="en-US" dirty="0"/>
          </a:p>
        </p:txBody>
      </p:sp>
    </p:spTree>
    <p:extLst>
      <p:ext uri="{BB962C8B-B14F-4D97-AF65-F5344CB8AC3E}">
        <p14:creationId xmlns:p14="http://schemas.microsoft.com/office/powerpoint/2010/main" val="16123217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5C74713-FE68-0C46-B607-E8ED7BFDEA09}"/>
              </a:ext>
            </a:extLst>
          </p:cNvPr>
          <p:cNvPicPr>
            <a:picLocks noChangeAspect="1"/>
          </p:cNvPicPr>
          <p:nvPr userDrawn="1"/>
        </p:nvPicPr>
        <p:blipFill>
          <a:blip r:embed="rId2"/>
          <a:stretch>
            <a:fillRect/>
          </a:stretch>
        </p:blipFill>
        <p:spPr>
          <a:xfrm>
            <a:off x="0" y="6464300"/>
            <a:ext cx="12192000" cy="393700"/>
          </a:xfrm>
          <a:prstGeom prst="rect">
            <a:avLst/>
          </a:prstGeom>
        </p:spPr>
      </p:pic>
      <p:sp>
        <p:nvSpPr>
          <p:cNvPr id="13" name="Picture Placeholder 12">
            <a:extLst>
              <a:ext uri="{FF2B5EF4-FFF2-40B4-BE49-F238E27FC236}">
                <a16:creationId xmlns:a16="http://schemas.microsoft.com/office/drawing/2014/main" id="{C09F5A4F-D933-A144-B5A8-E90EFA9B2838}"/>
              </a:ext>
            </a:extLst>
          </p:cNvPr>
          <p:cNvSpPr>
            <a:spLocks noGrp="1"/>
          </p:cNvSpPr>
          <p:nvPr>
            <p:ph type="pic" sz="quarter" idx="13"/>
          </p:nvPr>
        </p:nvSpPr>
        <p:spPr>
          <a:xfrm>
            <a:off x="7251700" y="0"/>
            <a:ext cx="4940300" cy="6356350"/>
          </a:xfrm>
          <a:prstGeom prst="rect">
            <a:avLst/>
          </a:prstGeom>
        </p:spPr>
        <p:txBody>
          <a:bodyPr/>
          <a:lstStyle/>
          <a:p>
            <a:endParaRPr lang="en-US" dirty="0"/>
          </a:p>
        </p:txBody>
      </p:sp>
      <p:sp>
        <p:nvSpPr>
          <p:cNvPr id="2" name="Title 1">
            <a:extLst>
              <a:ext uri="{FF2B5EF4-FFF2-40B4-BE49-F238E27FC236}">
                <a16:creationId xmlns:a16="http://schemas.microsoft.com/office/drawing/2014/main" id="{826FEB6D-8189-8641-8F08-BA2ABC003E5D}"/>
              </a:ext>
            </a:extLst>
          </p:cNvPr>
          <p:cNvSpPr>
            <a:spLocks noGrp="1"/>
          </p:cNvSpPr>
          <p:nvPr>
            <p:ph type="title"/>
          </p:nvPr>
        </p:nvSpPr>
        <p:spPr>
          <a:xfrm>
            <a:off x="838200" y="365125"/>
            <a:ext cx="5905500" cy="1325563"/>
          </a:xfrm>
          <a:prstGeom prst="rect">
            <a:avLst/>
          </a:prstGeom>
        </p:spPr>
        <p:txBody>
          <a:bodyPr/>
          <a:lstStyle>
            <a:lvl1pPr>
              <a:defRPr>
                <a:solidFill>
                  <a:schemeClr val="accent1">
                    <a:lumMod val="50000"/>
                  </a:schemeClr>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860CD08-6C04-7A41-BF25-E80EB1CD684F}"/>
              </a:ext>
            </a:extLst>
          </p:cNvPr>
          <p:cNvSpPr>
            <a:spLocks noGrp="1"/>
          </p:cNvSpPr>
          <p:nvPr>
            <p:ph sz="half" idx="1"/>
          </p:nvPr>
        </p:nvSpPr>
        <p:spPr>
          <a:xfrm>
            <a:off x="838200" y="1825625"/>
            <a:ext cx="5905500" cy="4067175"/>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993806C1-98B6-AD4E-8AD0-3AF139A4849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262BAFDC-492D-CB4D-B02A-4A44B4604C8A}" type="slidenum">
              <a:rPr lang="en-US" smtClean="0"/>
              <a:pPr/>
              <a:t>‹#›</a:t>
            </a:fld>
            <a:endParaRPr lang="en-US" dirty="0"/>
          </a:p>
        </p:txBody>
      </p:sp>
    </p:spTree>
    <p:extLst>
      <p:ext uri="{BB962C8B-B14F-4D97-AF65-F5344CB8AC3E}">
        <p14:creationId xmlns:p14="http://schemas.microsoft.com/office/powerpoint/2010/main" val="42921719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Photo 2">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09F5A4F-D933-A144-B5A8-E90EFA9B2838}"/>
              </a:ext>
            </a:extLst>
          </p:cNvPr>
          <p:cNvSpPr>
            <a:spLocks noGrp="1"/>
          </p:cNvSpPr>
          <p:nvPr>
            <p:ph type="pic" sz="quarter" idx="13"/>
          </p:nvPr>
        </p:nvSpPr>
        <p:spPr>
          <a:xfrm>
            <a:off x="7251700" y="0"/>
            <a:ext cx="4940300" cy="6356350"/>
          </a:xfrm>
          <a:prstGeom prst="rect">
            <a:avLst/>
          </a:prstGeom>
        </p:spPr>
        <p:txBody>
          <a:bodyPr/>
          <a:lstStyle/>
          <a:p>
            <a:endParaRPr lang="en-US" dirty="0"/>
          </a:p>
        </p:txBody>
      </p:sp>
      <p:sp>
        <p:nvSpPr>
          <p:cNvPr id="2" name="Title 1">
            <a:extLst>
              <a:ext uri="{FF2B5EF4-FFF2-40B4-BE49-F238E27FC236}">
                <a16:creationId xmlns:a16="http://schemas.microsoft.com/office/drawing/2014/main" id="{826FEB6D-8189-8641-8F08-BA2ABC003E5D}"/>
              </a:ext>
            </a:extLst>
          </p:cNvPr>
          <p:cNvSpPr>
            <a:spLocks noGrp="1"/>
          </p:cNvSpPr>
          <p:nvPr>
            <p:ph type="title"/>
          </p:nvPr>
        </p:nvSpPr>
        <p:spPr>
          <a:xfrm>
            <a:off x="838200" y="365125"/>
            <a:ext cx="5905500" cy="1325563"/>
          </a:xfrm>
          <a:prstGeom prst="rect">
            <a:avLst/>
          </a:prstGeom>
        </p:spPr>
        <p:txBody>
          <a:bodyPr/>
          <a:lstStyle>
            <a:lvl1pPr>
              <a:defRPr>
                <a:solidFill>
                  <a:schemeClr val="accent1">
                    <a:lumMod val="50000"/>
                  </a:schemeClr>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860CD08-6C04-7A41-BF25-E80EB1CD684F}"/>
              </a:ext>
            </a:extLst>
          </p:cNvPr>
          <p:cNvSpPr>
            <a:spLocks noGrp="1"/>
          </p:cNvSpPr>
          <p:nvPr>
            <p:ph sz="half" idx="1"/>
          </p:nvPr>
        </p:nvSpPr>
        <p:spPr>
          <a:xfrm>
            <a:off x="838200" y="1825625"/>
            <a:ext cx="5905500" cy="4067175"/>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993806C1-98B6-AD4E-8AD0-3AF139A4849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262BAFDC-492D-CB4D-B02A-4A44B4604C8A}" type="slidenum">
              <a:rPr lang="en-US" smtClean="0"/>
              <a:pPr/>
              <a:t>‹#›</a:t>
            </a:fld>
            <a:endParaRPr lang="en-US" dirty="0"/>
          </a:p>
        </p:txBody>
      </p:sp>
      <p:pic>
        <p:nvPicPr>
          <p:cNvPr id="14" name="Picture 13">
            <a:extLst>
              <a:ext uri="{FF2B5EF4-FFF2-40B4-BE49-F238E27FC236}">
                <a16:creationId xmlns:a16="http://schemas.microsoft.com/office/drawing/2014/main" id="{202A3FE3-D1DD-E244-BA18-4DEF33367D74}"/>
              </a:ext>
            </a:extLst>
          </p:cNvPr>
          <p:cNvPicPr>
            <a:picLocks noChangeAspect="1"/>
          </p:cNvPicPr>
          <p:nvPr userDrawn="1"/>
        </p:nvPicPr>
        <p:blipFill>
          <a:blip r:embed="rId2"/>
          <a:stretch>
            <a:fillRect/>
          </a:stretch>
        </p:blipFill>
        <p:spPr>
          <a:xfrm>
            <a:off x="0" y="6464300"/>
            <a:ext cx="12192000" cy="393700"/>
          </a:xfrm>
          <a:prstGeom prst="rect">
            <a:avLst/>
          </a:prstGeom>
        </p:spPr>
      </p:pic>
    </p:spTree>
    <p:extLst>
      <p:ext uri="{BB962C8B-B14F-4D97-AF65-F5344CB8AC3E}">
        <p14:creationId xmlns:p14="http://schemas.microsoft.com/office/powerpoint/2010/main" val="19036834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759110-4A05-384F-AB36-84C6013E6A3D}"/>
              </a:ext>
            </a:extLst>
          </p:cNvPr>
          <p:cNvSpPr/>
          <p:nvPr userDrawn="1"/>
        </p:nvSpPr>
        <p:spPr>
          <a:xfrm>
            <a:off x="0" y="0"/>
            <a:ext cx="12192000" cy="68580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8" name="Picture 7">
            <a:extLst>
              <a:ext uri="{FF2B5EF4-FFF2-40B4-BE49-F238E27FC236}">
                <a16:creationId xmlns:a16="http://schemas.microsoft.com/office/drawing/2014/main" id="{B4AC8618-8D60-CB4D-9EF8-7CB2040387D0}"/>
              </a:ext>
            </a:extLst>
          </p:cNvPr>
          <p:cNvPicPr>
            <a:picLocks noChangeAspect="1"/>
          </p:cNvPicPr>
          <p:nvPr userDrawn="1"/>
        </p:nvPicPr>
        <p:blipFill>
          <a:blip r:embed="rId2"/>
          <a:stretch>
            <a:fillRect/>
          </a:stretch>
        </p:blipFill>
        <p:spPr>
          <a:xfrm>
            <a:off x="4141047" y="3124897"/>
            <a:ext cx="3909907" cy="608207"/>
          </a:xfrm>
          <a:prstGeom prst="rect">
            <a:avLst/>
          </a:prstGeom>
        </p:spPr>
      </p:pic>
    </p:spTree>
    <p:extLst>
      <p:ext uri="{BB962C8B-B14F-4D97-AF65-F5344CB8AC3E}">
        <p14:creationId xmlns:p14="http://schemas.microsoft.com/office/powerpoint/2010/main" val="936073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En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134422-9AED-8D4C-A1D0-778F252B69D2}"/>
              </a:ext>
            </a:extLst>
          </p:cNvPr>
          <p:cNvSpPr/>
          <p:nvPr userDrawn="1"/>
        </p:nvSpPr>
        <p:spPr>
          <a:xfrm>
            <a:off x="0" y="0"/>
            <a:ext cx="12192000" cy="685800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8" name="Picture 7">
            <a:extLst>
              <a:ext uri="{FF2B5EF4-FFF2-40B4-BE49-F238E27FC236}">
                <a16:creationId xmlns:a16="http://schemas.microsoft.com/office/drawing/2014/main" id="{B4AC8618-8D60-CB4D-9EF8-7CB2040387D0}"/>
              </a:ext>
            </a:extLst>
          </p:cNvPr>
          <p:cNvPicPr>
            <a:picLocks noChangeAspect="1"/>
          </p:cNvPicPr>
          <p:nvPr userDrawn="1"/>
        </p:nvPicPr>
        <p:blipFill>
          <a:blip r:embed="rId2"/>
          <a:stretch>
            <a:fillRect/>
          </a:stretch>
        </p:blipFill>
        <p:spPr>
          <a:xfrm>
            <a:off x="4141047" y="3124897"/>
            <a:ext cx="3909907" cy="608207"/>
          </a:xfrm>
          <a:prstGeom prst="rect">
            <a:avLst/>
          </a:prstGeom>
        </p:spPr>
      </p:pic>
    </p:spTree>
    <p:extLst>
      <p:ext uri="{BB962C8B-B14F-4D97-AF65-F5344CB8AC3E}">
        <p14:creationId xmlns:p14="http://schemas.microsoft.com/office/powerpoint/2010/main" val="24788495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09/10/19</a:t>
            </a:fld>
            <a:endParaRPr lang="en-US"/>
          </a:p>
        </p:txBody>
      </p:sp>
      <p:sp>
        <p:nvSpPr>
          <p:cNvPr id="4" name="Holder 4"/>
          <p:cNvSpPr>
            <a:spLocks noGrp="1"/>
          </p:cNvSpPr>
          <p:nvPr>
            <p:ph type="sldNum" sz="quarter" idx="7"/>
          </p:nvPr>
        </p:nvSpPr>
        <p:spPr/>
        <p:txBody>
          <a:bodyPr lIns="0" tIns="0" rIns="0" bIns="0"/>
          <a:lstStyle>
            <a:lvl1pPr>
              <a:defRPr sz="545" b="0" i="0">
                <a:solidFill>
                  <a:schemeClr val="bg1"/>
                </a:solidFill>
                <a:latin typeface="Arial"/>
                <a:cs typeface="Arial"/>
              </a:defRPr>
            </a:lvl1pPr>
          </a:lstStyle>
          <a:p>
            <a:pPr marL="8659">
              <a:spcBef>
                <a:spcPts val="34"/>
              </a:spcBef>
            </a:pPr>
            <a:r>
              <a:rPr lang="en-US"/>
              <a:t>- </a:t>
            </a:r>
            <a:fld id="{81D60167-4931-47E6-BA6A-407CBD079E47}" type="slidenum">
              <a:rPr b="1" spc="-3" smtClean="0"/>
              <a:pPr marL="8659">
                <a:spcBef>
                  <a:spcPts val="34"/>
                </a:spcBef>
              </a:pPr>
              <a:t>‹#›</a:t>
            </a:fld>
            <a:r>
              <a:rPr b="1" spc="-65"/>
              <a:t> </a:t>
            </a:r>
            <a:r>
              <a:t>-</a:t>
            </a:r>
            <a:endParaRPr dirty="0"/>
          </a:p>
        </p:txBody>
      </p:sp>
    </p:spTree>
    <p:extLst>
      <p:ext uri="{BB962C8B-B14F-4D97-AF65-F5344CB8AC3E}">
        <p14:creationId xmlns:p14="http://schemas.microsoft.com/office/powerpoint/2010/main" val="2158246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hangingPunct="1">
              <a:defRPr sz="1200">
                <a:solidFill>
                  <a:schemeClr val="tx1">
                    <a:tint val="75000"/>
                  </a:schemeClr>
                </a:solidFill>
                <a:cs typeface="+mn-cs"/>
              </a:defRPr>
            </a:lvl1pPr>
          </a:lstStyle>
          <a:p>
            <a:pPr fontAlgn="base">
              <a:spcBef>
                <a:spcPct val="0"/>
              </a:spcBef>
              <a:spcAft>
                <a:spcPct val="0"/>
              </a:spcAft>
              <a:defRPr/>
            </a:pPr>
            <a:fld id="{8CB9FC7A-6B47-4F85-A24F-9EE4D6200A34}" type="datetime1">
              <a:rPr lang="en-US" smtClean="0">
                <a:solidFill>
                  <a:prstClr val="black">
                    <a:tint val="75000"/>
                  </a:prstClr>
                </a:solidFill>
                <a:latin typeface="Times" panose="02020603050405020304" pitchFamily="18" charset="0"/>
              </a:rPr>
              <a:t>09/10/19</a:t>
            </a:fld>
            <a:endParaRPr lang="en-US" dirty="0">
              <a:solidFill>
                <a:prstClr val="black">
                  <a:tint val="75000"/>
                </a:prstClr>
              </a:solidFill>
              <a:latin typeface="Times" panose="02020603050405020304" pitchFamily="18"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hangingPunct="1">
              <a:defRPr sz="1200">
                <a:solidFill>
                  <a:schemeClr val="tx1">
                    <a:tint val="75000"/>
                  </a:schemeClr>
                </a:solidFill>
                <a:cs typeface="+mn-cs"/>
              </a:defRPr>
            </a:lvl1pPr>
          </a:lstStyle>
          <a:p>
            <a:pPr fontAlgn="base">
              <a:spcBef>
                <a:spcPct val="0"/>
              </a:spcBef>
              <a:spcAft>
                <a:spcPct val="0"/>
              </a:spcAft>
              <a:defRPr/>
            </a:pPr>
            <a:endParaRPr lang="en-US" dirty="0">
              <a:solidFill>
                <a:prstClr val="black">
                  <a:tint val="75000"/>
                </a:prstClr>
              </a:solidFill>
              <a:latin typeface="Times" panose="02020603050405020304" pitchFamily="18" charset="0"/>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defRPr/>
            </a:pPr>
            <a:fld id="{BF0C6B7C-8EEE-4DC9-8F47-F1A0278AAAC0}" type="slidenum">
              <a:rPr lang="en-US" altLang="en-US">
                <a:latin typeface="Times" panose="02020603050405020304" pitchFamily="18" charset="0"/>
                <a:cs typeface="Arial" panose="020B0604020202020204" pitchFamily="34" charset="0"/>
              </a:rPr>
              <a:pPr fontAlgn="base">
                <a:spcBef>
                  <a:spcPct val="0"/>
                </a:spcBef>
                <a:spcAft>
                  <a:spcPct val="0"/>
                </a:spcAft>
                <a:defRPr/>
              </a:pPr>
              <a:t>‹#›</a:t>
            </a:fld>
            <a:endParaRPr lang="en-US" altLang="en-US" dirty="0">
              <a:latin typeface="Times" panose="02020603050405020304" pitchFamily="18" charset="0"/>
              <a:cs typeface="Arial" panose="020B0604020202020204" pitchFamily="34" charset="0"/>
            </a:endParaRPr>
          </a:p>
        </p:txBody>
      </p:sp>
      <p:grpSp>
        <p:nvGrpSpPr>
          <p:cNvPr id="1031" name="Group 6"/>
          <p:cNvGrpSpPr>
            <a:grpSpLocks/>
          </p:cNvGrpSpPr>
          <p:nvPr userDrawn="1"/>
        </p:nvGrpSpPr>
        <p:grpSpPr bwMode="auto">
          <a:xfrm>
            <a:off x="0" y="0"/>
            <a:ext cx="12192000" cy="1219200"/>
            <a:chOff x="0" y="0"/>
            <a:chExt cx="9144000" cy="1219200"/>
          </a:xfrm>
        </p:grpSpPr>
        <p:grpSp>
          <p:nvGrpSpPr>
            <p:cNvPr id="1032" name="Group 7"/>
            <p:cNvGrpSpPr>
              <a:grpSpLocks/>
            </p:cNvGrpSpPr>
            <p:nvPr/>
          </p:nvGrpSpPr>
          <p:grpSpPr bwMode="auto">
            <a:xfrm>
              <a:off x="0" y="0"/>
              <a:ext cx="9144000" cy="719138"/>
              <a:chOff x="0" y="0"/>
              <a:chExt cx="9144000" cy="719138"/>
            </a:xfrm>
          </p:grpSpPr>
          <p:sp>
            <p:nvSpPr>
              <p:cNvPr id="10" name="Rectangle 9"/>
              <p:cNvSpPr/>
              <p:nvPr/>
            </p:nvSpPr>
            <p:spPr>
              <a:xfrm>
                <a:off x="0" y="0"/>
                <a:ext cx="9144000" cy="719138"/>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dirty="0">
                    <a:solidFill>
                      <a:prstClr val="white"/>
                    </a:solidFill>
                  </a:rPr>
                  <a:t> </a:t>
                </a:r>
              </a:p>
            </p:txBody>
          </p:sp>
          <p:pic>
            <p:nvPicPr>
              <p:cNvPr id="1035" name="Picture 8" descr=" SigLockup Master PwPt.4c-whitebg.png"/>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38125" y="141288"/>
                <a:ext cx="28829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extBox 6"/>
            <p:cNvSpPr txBox="1">
              <a:spLocks noChangeArrowheads="1"/>
            </p:cNvSpPr>
            <p:nvPr/>
          </p:nvSpPr>
          <p:spPr bwMode="auto">
            <a:xfrm>
              <a:off x="920750" y="757238"/>
              <a:ext cx="4559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fontAlgn="base">
                <a:spcBef>
                  <a:spcPct val="0"/>
                </a:spcBef>
                <a:spcAft>
                  <a:spcPct val="0"/>
                </a:spcAft>
                <a:defRPr/>
              </a:pPr>
              <a:r>
                <a:rPr lang="en-US" sz="2400" dirty="0">
                  <a:solidFill>
                    <a:prstClr val="black"/>
                  </a:solidFill>
                  <a:cs typeface="Arial" charset="0"/>
                </a:rPr>
                <a:t>Rural Housing Service</a:t>
              </a:r>
            </a:p>
          </p:txBody>
        </p:sp>
      </p:grpSp>
    </p:spTree>
    <p:extLst>
      <p:ext uri="{BB962C8B-B14F-4D97-AF65-F5344CB8AC3E}">
        <p14:creationId xmlns:p14="http://schemas.microsoft.com/office/powerpoint/2010/main" val="9534337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tle Placeholder 10"/>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4" name="Footer Placeholder 1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5" name="Slide Number Placeholder 1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379DFE-2D07-4E4C-BEA9-7A88E8BE5275}" type="slidenum">
              <a:rPr lang="en-US" smtClean="0"/>
              <a:t>‹#›</a:t>
            </a:fld>
            <a:endParaRPr lang="en-US" dirty="0"/>
          </a:p>
        </p:txBody>
      </p:sp>
      <p:sp>
        <p:nvSpPr>
          <p:cNvPr id="16" name="Text Placeholder 15"/>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03703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Lst>
  <p:txStyles>
    <p:titleStyle>
      <a:lvl1pPr algn="l" defTabSz="914400" rtl="0" eaLnBrk="1" latinLnBrk="0" hangingPunct="1">
        <a:lnSpc>
          <a:spcPct val="90000"/>
        </a:lnSpc>
        <a:spcBef>
          <a:spcPct val="0"/>
        </a:spcBef>
        <a:buNone/>
        <a:defRPr sz="2800" b="0"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4.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F14DB-582F-7E4C-ADF4-0D46391A08C8}"/>
              </a:ext>
            </a:extLst>
          </p:cNvPr>
          <p:cNvSpPr>
            <a:spLocks noGrp="1"/>
          </p:cNvSpPr>
          <p:nvPr>
            <p:ph type="ctrTitle"/>
          </p:nvPr>
        </p:nvSpPr>
        <p:spPr/>
        <p:txBody>
          <a:bodyPr/>
          <a:lstStyle/>
          <a:p>
            <a:r>
              <a:rPr lang="en-US" dirty="0"/>
              <a:t>Rural Housing Service</a:t>
            </a:r>
          </a:p>
        </p:txBody>
      </p:sp>
      <p:sp>
        <p:nvSpPr>
          <p:cNvPr id="3" name="Subtitle 2">
            <a:extLst>
              <a:ext uri="{FF2B5EF4-FFF2-40B4-BE49-F238E27FC236}">
                <a16:creationId xmlns:a16="http://schemas.microsoft.com/office/drawing/2014/main" id="{301E5EA6-6F2F-CC48-9751-DFD88AA2E485}"/>
              </a:ext>
            </a:extLst>
          </p:cNvPr>
          <p:cNvSpPr>
            <a:spLocks noGrp="1"/>
          </p:cNvSpPr>
          <p:nvPr>
            <p:ph type="subTitle" idx="1"/>
          </p:nvPr>
        </p:nvSpPr>
        <p:spPr/>
        <p:txBody>
          <a:bodyPr/>
          <a:lstStyle/>
          <a:p>
            <a:r>
              <a:rPr lang="en-US" dirty="0"/>
              <a:t> Committed to the Future of Rural Communities</a:t>
            </a:r>
          </a:p>
        </p:txBody>
      </p:sp>
    </p:spTree>
    <p:extLst>
      <p:ext uri="{BB962C8B-B14F-4D97-AF65-F5344CB8AC3E}">
        <p14:creationId xmlns:p14="http://schemas.microsoft.com/office/powerpoint/2010/main" val="3201527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41A0F-142C-9F43-ADE9-3F7C56E1E71E}"/>
              </a:ext>
            </a:extLst>
          </p:cNvPr>
          <p:cNvSpPr>
            <a:spLocks noGrp="1"/>
          </p:cNvSpPr>
          <p:nvPr>
            <p:ph type="title"/>
          </p:nvPr>
        </p:nvSpPr>
        <p:spPr>
          <a:xfrm>
            <a:off x="831849" y="949910"/>
            <a:ext cx="10901441" cy="4400687"/>
          </a:xfrm>
        </p:spPr>
        <p:txBody>
          <a:bodyPr>
            <a:normAutofit/>
          </a:bodyPr>
          <a:lstStyle/>
          <a:p>
            <a:pPr algn="ctr"/>
            <a:r>
              <a:rPr lang="en-US" sz="4400" dirty="0"/>
              <a:t>Rural Development -Community Facilities </a:t>
            </a:r>
            <a:br>
              <a:rPr lang="en-US" dirty="0"/>
            </a:br>
            <a:br>
              <a:rPr lang="en-US" dirty="0"/>
            </a:br>
            <a:br>
              <a:rPr lang="en-US" dirty="0"/>
            </a:br>
            <a:r>
              <a:rPr lang="en-US" sz="4400" dirty="0"/>
              <a:t>Direct Loan Program Loan</a:t>
            </a:r>
            <a:br>
              <a:rPr lang="en-US" dirty="0"/>
            </a:br>
            <a:br>
              <a:rPr lang="en-US" dirty="0"/>
            </a:br>
            <a:br>
              <a:rPr lang="en-US" dirty="0"/>
            </a:br>
            <a:r>
              <a:rPr lang="en-US" dirty="0"/>
              <a:t>Guidance Book for Applicants</a:t>
            </a:r>
            <a:br>
              <a:rPr lang="en-US" dirty="0"/>
            </a:br>
            <a:r>
              <a:rPr lang="en-US" dirty="0"/>
              <a:t> </a:t>
            </a:r>
          </a:p>
        </p:txBody>
      </p:sp>
    </p:spTree>
    <p:extLst>
      <p:ext uri="{BB962C8B-B14F-4D97-AF65-F5344CB8AC3E}">
        <p14:creationId xmlns:p14="http://schemas.microsoft.com/office/powerpoint/2010/main" val="3634899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979544"/>
            <a:ext cx="10515600" cy="3311548"/>
          </a:xfrm>
        </p:spPr>
        <p:txBody>
          <a:bodyPr/>
          <a:lstStyle/>
          <a:p>
            <a:pPr marL="0" indent="0">
              <a:buNone/>
            </a:pPr>
            <a:r>
              <a:rPr lang="en-US" b="1" dirty="0">
                <a:solidFill>
                  <a:srgbClr val="003142"/>
                </a:solidFill>
              </a:rPr>
              <a:t>Community Facilities (CF)</a:t>
            </a:r>
          </a:p>
          <a:p>
            <a:pPr marL="0" indent="0">
              <a:buNone/>
            </a:pPr>
            <a:r>
              <a:rPr lang="en-US" dirty="0"/>
              <a:t>This program provides affordable funding to develop essential community facilities. An essential community facility is defined as a facility that provides an essential service to the local community for the orderly development of the community. It must carry out a function customarily provided by a local unit of government. The facility must be located in a rural area and primarily serve rural residents. The facility must be operated on a nonprofit basis and does not include private affairs, commercial or business undertakings (except for limited authority for industrial parks).</a:t>
            </a:r>
            <a:endParaRPr lang="en-US" b="1" dirty="0">
              <a:solidFill>
                <a:srgbClr val="003142"/>
              </a:solidFill>
            </a:endParaRPr>
          </a:p>
          <a:p>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3</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1964469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979544"/>
            <a:ext cx="10515600" cy="3870840"/>
          </a:xfrm>
        </p:spPr>
        <p:txBody>
          <a:bodyPr>
            <a:normAutofit/>
          </a:bodyPr>
          <a:lstStyle/>
          <a:p>
            <a:pPr marL="0" indent="0">
              <a:buNone/>
            </a:pPr>
            <a:r>
              <a:rPr lang="en-US" b="1" dirty="0">
                <a:solidFill>
                  <a:srgbClr val="003142"/>
                </a:solidFill>
              </a:rPr>
              <a:t>National Office</a:t>
            </a:r>
          </a:p>
          <a:p>
            <a:pPr marL="0" indent="0">
              <a:lnSpc>
                <a:spcPct val="100000"/>
              </a:lnSpc>
              <a:buNone/>
            </a:pPr>
            <a:r>
              <a:rPr lang="en-US" dirty="0"/>
              <a:t>Headquarters located in Washington DC | CP Deputy Administrator and staff</a:t>
            </a:r>
          </a:p>
          <a:p>
            <a:pPr marL="0" indent="0">
              <a:lnSpc>
                <a:spcPct val="100000"/>
              </a:lnSpc>
              <a:buNone/>
            </a:pPr>
            <a:endParaRPr lang="en-US" dirty="0"/>
          </a:p>
          <a:p>
            <a:pPr marL="0" indent="0">
              <a:buNone/>
            </a:pPr>
            <a:r>
              <a:rPr lang="en-US" b="1" dirty="0">
                <a:solidFill>
                  <a:srgbClr val="003142"/>
                </a:solidFill>
              </a:rPr>
              <a:t>State Offices</a:t>
            </a:r>
          </a:p>
          <a:p>
            <a:pPr marL="0" indent="0">
              <a:lnSpc>
                <a:spcPct val="100000"/>
              </a:lnSpc>
              <a:buNone/>
            </a:pPr>
            <a:r>
              <a:rPr lang="en-US" dirty="0"/>
              <a:t>Located in 47 states | RD State Director and staff</a:t>
            </a:r>
          </a:p>
          <a:p>
            <a:pPr marL="0" indent="0">
              <a:lnSpc>
                <a:spcPct val="100000"/>
              </a:lnSpc>
              <a:buNone/>
            </a:pPr>
            <a:endParaRPr lang="en-US" dirty="0"/>
          </a:p>
          <a:p>
            <a:pPr marL="0" indent="0">
              <a:buNone/>
            </a:pPr>
            <a:r>
              <a:rPr lang="en-US" b="1" dirty="0">
                <a:solidFill>
                  <a:srgbClr val="003142"/>
                </a:solidFill>
              </a:rPr>
              <a:t>Area Offices </a:t>
            </a:r>
          </a:p>
          <a:p>
            <a:pPr marL="0" indent="0">
              <a:lnSpc>
                <a:spcPct val="100000"/>
              </a:lnSpc>
              <a:buNone/>
            </a:pPr>
            <a:r>
              <a:rPr lang="en-US" dirty="0"/>
              <a:t>Numbers vary by state | RD Area Director and staff</a:t>
            </a:r>
          </a:p>
          <a:p>
            <a:pPr marL="0" indent="0">
              <a:buNone/>
            </a:pPr>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4</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3536972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www.rd.usda.gov</a:t>
            </a:r>
            <a:endParaRPr lang="en-US" dirty="0"/>
          </a:p>
        </p:txBody>
      </p:sp>
      <p:pic>
        <p:nvPicPr>
          <p:cNvPr id="3" name="Content Placeholder 5">
            <a:extLst>
              <a:ext uri="{FF2B5EF4-FFF2-40B4-BE49-F238E27FC236}">
                <a16:creationId xmlns:a16="http://schemas.microsoft.com/office/drawing/2014/main" id="{E44EE524-9C72-4345-8429-297324E962C9}"/>
              </a:ext>
            </a:extLst>
          </p:cNvPr>
          <p:cNvPicPr>
            <a:picLocks noChangeAspect="1"/>
          </p:cNvPicPr>
          <p:nvPr/>
        </p:nvPicPr>
        <p:blipFill>
          <a:blip r:embed="rId2"/>
          <a:stretch>
            <a:fillRect/>
          </a:stretch>
        </p:blipFill>
        <p:spPr>
          <a:xfrm>
            <a:off x="2286462" y="1392695"/>
            <a:ext cx="7619075" cy="5040610"/>
          </a:xfrm>
          <a:prstGeom prst="rect">
            <a:avLst/>
          </a:prstGeom>
        </p:spPr>
      </p:pic>
    </p:spTree>
    <p:extLst>
      <p:ext uri="{BB962C8B-B14F-4D97-AF65-F5344CB8AC3E}">
        <p14:creationId xmlns:p14="http://schemas.microsoft.com/office/powerpoint/2010/main" val="3133886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765585" y="1750258"/>
            <a:ext cx="6285573" cy="4447554"/>
          </a:xfrm>
        </p:spPr>
        <p:txBody>
          <a:bodyPr>
            <a:normAutofit lnSpcReduction="10000"/>
          </a:bodyPr>
          <a:lstStyle/>
          <a:p>
            <a:pPr marL="0" indent="0">
              <a:buNone/>
            </a:pPr>
            <a:r>
              <a:rPr lang="en-US" sz="3200" b="1" dirty="0"/>
              <a:t>Essential Community Facilities</a:t>
            </a:r>
          </a:p>
          <a:p>
            <a:endParaRPr lang="en-US" dirty="0"/>
          </a:p>
          <a:p>
            <a:r>
              <a:rPr lang="en-US" sz="2000" dirty="0"/>
              <a:t>Education &amp; Cultural Facilities &amp; Equipment</a:t>
            </a:r>
          </a:p>
          <a:p>
            <a:pPr marL="0" indent="0">
              <a:buNone/>
            </a:pPr>
            <a:endParaRPr lang="en-US" sz="2000" dirty="0"/>
          </a:p>
          <a:p>
            <a:r>
              <a:rPr lang="en-US" sz="2000" dirty="0"/>
              <a:t>Health Care Facilities &amp; Equipment</a:t>
            </a:r>
          </a:p>
          <a:p>
            <a:pPr marL="0" indent="0">
              <a:buNone/>
            </a:pPr>
            <a:endParaRPr lang="en-US" sz="2000" dirty="0"/>
          </a:p>
          <a:p>
            <a:r>
              <a:rPr lang="en-US" sz="2000" dirty="0"/>
              <a:t>Public Safety Facilities &amp; Equipment</a:t>
            </a:r>
          </a:p>
          <a:p>
            <a:pPr marL="0" indent="0">
              <a:buNone/>
            </a:pPr>
            <a:endParaRPr lang="en-US" sz="2000" dirty="0"/>
          </a:p>
          <a:p>
            <a:r>
              <a:rPr lang="en-US" sz="2000" dirty="0"/>
              <a:t>Public Buildings &amp; Equipment</a:t>
            </a:r>
          </a:p>
          <a:p>
            <a:pPr marL="0" indent="0">
              <a:buNone/>
            </a:pPr>
            <a:endParaRPr lang="en-US" sz="2000" dirty="0"/>
          </a:p>
          <a:p>
            <a:r>
              <a:rPr lang="en-US" sz="2000" dirty="0"/>
              <a:t>Infrastructure</a:t>
            </a:r>
          </a:p>
          <a:p>
            <a:pPr marL="0" indent="0">
              <a:buNone/>
            </a:pPr>
            <a:endParaRPr lang="en-US" dirty="0"/>
          </a:p>
          <a:p>
            <a:pPr marL="0" indent="0">
              <a:buNone/>
            </a:pPr>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a:xfrm>
            <a:off x="8610600" y="6356350"/>
            <a:ext cx="2743200" cy="365125"/>
          </a:xfrm>
        </p:spPr>
        <p:txBody>
          <a:bodyPr/>
          <a:lstStyle/>
          <a:p>
            <a:fld id="{1C878A2C-F00F-4BDB-A221-89F58F4F764F}" type="slidenum">
              <a:rPr lang="en-US" smtClean="0"/>
              <a:t>6</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a:xfrm>
            <a:off x="838200" y="424695"/>
            <a:ext cx="10515600" cy="1325563"/>
          </a:xfrm>
        </p:spPr>
        <p:txBody>
          <a:bodyPr>
            <a:normAutofit/>
          </a:bodyPr>
          <a:lstStyle/>
          <a:p>
            <a:r>
              <a:rPr lang="en-US" altLang="en-US" b="1"/>
              <a:t>Rural Development (RD) - Community Facilities </a:t>
            </a:r>
            <a:endParaRPr lang="en-US" dirty="0"/>
          </a:p>
        </p:txBody>
      </p:sp>
      <p:pic>
        <p:nvPicPr>
          <p:cNvPr id="5" name="Picture 4">
            <a:extLst>
              <a:ext uri="{FF2B5EF4-FFF2-40B4-BE49-F238E27FC236}">
                <a16:creationId xmlns:a16="http://schemas.microsoft.com/office/drawing/2014/main" id="{00FE33F9-469E-4452-8580-9A7D0364656E}"/>
              </a:ext>
            </a:extLst>
          </p:cNvPr>
          <p:cNvPicPr>
            <a:picLocks noChangeAspect="1"/>
          </p:cNvPicPr>
          <p:nvPr/>
        </p:nvPicPr>
        <p:blipFill>
          <a:blip r:embed="rId2"/>
          <a:stretch>
            <a:fillRect/>
          </a:stretch>
        </p:blipFill>
        <p:spPr>
          <a:xfrm>
            <a:off x="8531543" y="1967593"/>
            <a:ext cx="3468325" cy="2322716"/>
          </a:xfrm>
          <a:prstGeom prst="rect">
            <a:avLst/>
          </a:prstGeom>
        </p:spPr>
      </p:pic>
      <p:pic>
        <p:nvPicPr>
          <p:cNvPr id="6" name="Picture 5">
            <a:extLst>
              <a:ext uri="{FF2B5EF4-FFF2-40B4-BE49-F238E27FC236}">
                <a16:creationId xmlns:a16="http://schemas.microsoft.com/office/drawing/2014/main" id="{F448E133-678E-4C3D-8F2A-FBC394557036}"/>
              </a:ext>
            </a:extLst>
          </p:cNvPr>
          <p:cNvPicPr>
            <a:picLocks noChangeAspect="1"/>
          </p:cNvPicPr>
          <p:nvPr/>
        </p:nvPicPr>
        <p:blipFill>
          <a:blip r:embed="rId3"/>
          <a:stretch>
            <a:fillRect/>
          </a:stretch>
        </p:blipFill>
        <p:spPr>
          <a:xfrm>
            <a:off x="8531678" y="4290309"/>
            <a:ext cx="3468190" cy="2136789"/>
          </a:xfrm>
          <a:prstGeom prst="rect">
            <a:avLst/>
          </a:prstGeom>
        </p:spPr>
      </p:pic>
      <p:pic>
        <p:nvPicPr>
          <p:cNvPr id="7" name="Picture 6">
            <a:extLst>
              <a:ext uri="{FF2B5EF4-FFF2-40B4-BE49-F238E27FC236}">
                <a16:creationId xmlns:a16="http://schemas.microsoft.com/office/drawing/2014/main" id="{CFFF42C5-139A-4E06-9F5D-D374B075240F}"/>
              </a:ext>
            </a:extLst>
          </p:cNvPr>
          <p:cNvPicPr>
            <a:picLocks noChangeAspect="1"/>
          </p:cNvPicPr>
          <p:nvPr/>
        </p:nvPicPr>
        <p:blipFill>
          <a:blip r:embed="rId4"/>
          <a:stretch>
            <a:fillRect/>
          </a:stretch>
        </p:blipFill>
        <p:spPr>
          <a:xfrm>
            <a:off x="5335154" y="4290309"/>
            <a:ext cx="3196524" cy="2136789"/>
          </a:xfrm>
          <a:prstGeom prst="rect">
            <a:avLst/>
          </a:prstGeom>
        </p:spPr>
      </p:pic>
    </p:spTree>
    <p:extLst>
      <p:ext uri="{BB962C8B-B14F-4D97-AF65-F5344CB8AC3E}">
        <p14:creationId xmlns:p14="http://schemas.microsoft.com/office/powerpoint/2010/main" val="913570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979544"/>
            <a:ext cx="10515600" cy="3311548"/>
          </a:xfrm>
        </p:spPr>
        <p:txBody>
          <a:bodyPr/>
          <a:lstStyle/>
          <a:p>
            <a:pPr marL="0" indent="0">
              <a:buNone/>
            </a:pPr>
            <a:r>
              <a:rPr lang="en-US" sz="2400" b="1" dirty="0">
                <a:solidFill>
                  <a:srgbClr val="003142"/>
                </a:solidFill>
              </a:rPr>
              <a:t>Eligibility Requirements</a:t>
            </a:r>
          </a:p>
          <a:p>
            <a:pPr marL="0" indent="0">
              <a:buNone/>
            </a:pPr>
            <a:endParaRPr lang="en-US" b="1" dirty="0">
              <a:solidFill>
                <a:srgbClr val="003142"/>
              </a:solidFill>
            </a:endParaRPr>
          </a:p>
          <a:p>
            <a:pPr lvl="2"/>
            <a:r>
              <a:rPr lang="en-US" sz="1800" b="1" dirty="0">
                <a:solidFill>
                  <a:srgbClr val="003142"/>
                </a:solidFill>
              </a:rPr>
              <a:t>Who May Apply?</a:t>
            </a:r>
          </a:p>
          <a:p>
            <a:pPr marL="914400" lvl="2" indent="0">
              <a:buNone/>
            </a:pPr>
            <a:endParaRPr lang="en-US" sz="1800" b="1" dirty="0">
              <a:solidFill>
                <a:srgbClr val="003142"/>
              </a:solidFill>
            </a:endParaRPr>
          </a:p>
          <a:p>
            <a:pPr lvl="2"/>
            <a:endParaRPr lang="en-US" sz="1800" b="1" dirty="0">
              <a:solidFill>
                <a:srgbClr val="003142"/>
              </a:solidFill>
            </a:endParaRPr>
          </a:p>
          <a:p>
            <a:pPr lvl="2"/>
            <a:r>
              <a:rPr lang="en-US" sz="1800" b="1" dirty="0">
                <a:solidFill>
                  <a:srgbClr val="003142"/>
                </a:solidFill>
              </a:rPr>
              <a:t>What is an Eligible Rural Area?</a:t>
            </a:r>
          </a:p>
          <a:p>
            <a:pPr marL="914400" lvl="2" indent="0">
              <a:buNone/>
            </a:pPr>
            <a:endParaRPr lang="en-US" sz="1800" b="1" dirty="0">
              <a:solidFill>
                <a:srgbClr val="003142"/>
              </a:solidFill>
            </a:endParaRPr>
          </a:p>
          <a:p>
            <a:pPr lvl="2"/>
            <a:endParaRPr lang="en-US" sz="1800" b="1" dirty="0">
              <a:solidFill>
                <a:srgbClr val="003142"/>
              </a:solidFill>
            </a:endParaRPr>
          </a:p>
          <a:p>
            <a:pPr lvl="2"/>
            <a:r>
              <a:rPr lang="en-US" sz="1800" b="1" dirty="0">
                <a:solidFill>
                  <a:srgbClr val="003142"/>
                </a:solidFill>
              </a:rPr>
              <a:t>How May Loan Funds be Used?	</a:t>
            </a:r>
          </a:p>
          <a:p>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7</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3623508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846555"/>
            <a:ext cx="10515600" cy="4001984"/>
          </a:xfrm>
        </p:spPr>
        <p:txBody>
          <a:bodyPr>
            <a:normAutofit/>
          </a:bodyPr>
          <a:lstStyle/>
          <a:p>
            <a:pPr marL="0" indent="0">
              <a:buNone/>
            </a:pPr>
            <a:endParaRPr lang="en-US" b="1" dirty="0">
              <a:solidFill>
                <a:srgbClr val="003142"/>
              </a:solidFill>
            </a:endParaRPr>
          </a:p>
          <a:p>
            <a:pPr marL="0" indent="0">
              <a:buNone/>
            </a:pPr>
            <a:endParaRPr lang="en-US" b="1" dirty="0">
              <a:solidFill>
                <a:srgbClr val="003142"/>
              </a:solidFill>
            </a:endParaRPr>
          </a:p>
          <a:p>
            <a:pPr marL="0" indent="0">
              <a:buNone/>
            </a:pPr>
            <a:endParaRPr lang="en-US" b="1" dirty="0">
              <a:solidFill>
                <a:srgbClr val="003142"/>
              </a:solidFill>
            </a:endParaRPr>
          </a:p>
          <a:p>
            <a:pPr marL="0" indent="0">
              <a:buNone/>
            </a:pPr>
            <a:endParaRPr lang="en-US" b="1" dirty="0">
              <a:solidFill>
                <a:srgbClr val="003142"/>
              </a:solidFill>
            </a:endParaRPr>
          </a:p>
          <a:p>
            <a:pPr marL="0" indent="0">
              <a:buNone/>
            </a:pPr>
            <a:r>
              <a:rPr lang="en-US" b="1" dirty="0">
                <a:solidFill>
                  <a:srgbClr val="003142"/>
                </a:solidFill>
              </a:rPr>
              <a:t>	</a:t>
            </a:r>
            <a:r>
              <a:rPr lang="en-US" sz="2800" b="1" dirty="0">
                <a:solidFill>
                  <a:srgbClr val="003142"/>
                </a:solidFill>
              </a:rPr>
              <a:t>Step 1:    The Initial Meeting with Rural Development</a:t>
            </a:r>
          </a:p>
          <a:p>
            <a:pPr marL="0" indent="0">
              <a:buNone/>
            </a:pPr>
            <a:endParaRPr lang="en-US" b="1" dirty="0">
              <a:solidFill>
                <a:srgbClr val="003142"/>
              </a:solidFill>
            </a:endParaRPr>
          </a:p>
          <a:p>
            <a:pPr marL="1371600" lvl="3" indent="0">
              <a:buNone/>
            </a:pPr>
            <a:endParaRPr lang="en-US" sz="1400" b="1" dirty="0">
              <a:solidFill>
                <a:srgbClr val="003142"/>
              </a:solidFill>
            </a:endParaRPr>
          </a:p>
          <a:p>
            <a:pPr lvl="3"/>
            <a:endParaRPr lang="en-US" sz="1400" b="1" dirty="0">
              <a:solidFill>
                <a:srgbClr val="003142"/>
              </a:solidFill>
            </a:endParaRPr>
          </a:p>
          <a:p>
            <a:pPr lvl="2"/>
            <a:endParaRPr lang="en-US" b="1" dirty="0">
              <a:solidFill>
                <a:srgbClr val="003142"/>
              </a:solidFill>
            </a:endParaRPr>
          </a:p>
          <a:p>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8</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904634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846555"/>
            <a:ext cx="10515600" cy="4874920"/>
          </a:xfrm>
        </p:spPr>
        <p:txBody>
          <a:bodyPr>
            <a:normAutofit lnSpcReduction="10000"/>
          </a:bodyPr>
          <a:lstStyle/>
          <a:p>
            <a:pPr marL="0" indent="0">
              <a:buNone/>
            </a:pPr>
            <a:r>
              <a:rPr lang="en-US" sz="2000" b="1" dirty="0">
                <a:solidFill>
                  <a:srgbClr val="003142"/>
                </a:solidFill>
              </a:rPr>
              <a:t>Initial Meeting with Rural Development</a:t>
            </a:r>
          </a:p>
          <a:p>
            <a:pPr marL="457200" lvl="1" indent="0">
              <a:buNone/>
            </a:pPr>
            <a:endParaRPr lang="en-US" sz="1800" b="1" dirty="0">
              <a:solidFill>
                <a:srgbClr val="003142"/>
              </a:solidFill>
            </a:endParaRPr>
          </a:p>
          <a:p>
            <a:pPr marL="457200" lvl="1" indent="0">
              <a:buNone/>
            </a:pPr>
            <a:r>
              <a:rPr lang="en-US" sz="1800" b="1" dirty="0">
                <a:solidFill>
                  <a:srgbClr val="003142"/>
                </a:solidFill>
              </a:rPr>
              <a:t>Discussion on the Key Eligibility Considerations for the Project and the Applicant:</a:t>
            </a:r>
          </a:p>
          <a:p>
            <a:pPr marL="457200" lvl="1" indent="0">
              <a:buNone/>
            </a:pPr>
            <a:endParaRPr lang="en-US" b="1" dirty="0">
              <a:solidFill>
                <a:srgbClr val="003142"/>
              </a:solidFill>
            </a:endParaRPr>
          </a:p>
          <a:p>
            <a:pPr lvl="3"/>
            <a:r>
              <a:rPr lang="en-US" sz="1800" b="1" dirty="0">
                <a:solidFill>
                  <a:srgbClr val="003142"/>
                </a:solidFill>
              </a:rPr>
              <a:t>Eligibility Requirements</a:t>
            </a:r>
          </a:p>
          <a:p>
            <a:pPr lvl="4"/>
            <a:r>
              <a:rPr lang="en-US" sz="1800" b="1" dirty="0">
                <a:solidFill>
                  <a:srgbClr val="003142"/>
                </a:solidFill>
              </a:rPr>
              <a:t>Project</a:t>
            </a:r>
          </a:p>
          <a:p>
            <a:pPr lvl="4"/>
            <a:r>
              <a:rPr lang="en-US" sz="1800" b="1" dirty="0">
                <a:solidFill>
                  <a:srgbClr val="003142"/>
                </a:solidFill>
              </a:rPr>
              <a:t>Applicant </a:t>
            </a:r>
          </a:p>
          <a:p>
            <a:pPr lvl="5"/>
            <a:r>
              <a:rPr lang="en-US" b="1" dirty="0">
                <a:solidFill>
                  <a:srgbClr val="003142"/>
                </a:solidFill>
                <a:latin typeface="Arial" panose="020B0604020202020204" pitchFamily="34" charset="0"/>
                <a:cs typeface="Arial" panose="020B0604020202020204" pitchFamily="34" charset="0"/>
              </a:rPr>
              <a:t>Organizational Documents</a:t>
            </a:r>
          </a:p>
          <a:p>
            <a:pPr lvl="5"/>
            <a:r>
              <a:rPr lang="en-US" b="1" dirty="0">
                <a:solidFill>
                  <a:srgbClr val="003142"/>
                </a:solidFill>
                <a:latin typeface="Arial" panose="020B0604020202020204" pitchFamily="34" charset="0"/>
                <a:cs typeface="Arial" panose="020B0604020202020204" pitchFamily="34" charset="0"/>
              </a:rPr>
              <a:t>Most Recent 5 years financial audits</a:t>
            </a:r>
          </a:p>
          <a:p>
            <a:pPr lvl="4"/>
            <a:r>
              <a:rPr lang="en-US" sz="1800" b="1" dirty="0">
                <a:solidFill>
                  <a:srgbClr val="003142"/>
                </a:solidFill>
              </a:rPr>
              <a:t>Location</a:t>
            </a:r>
          </a:p>
          <a:p>
            <a:pPr lvl="3"/>
            <a:endParaRPr lang="en-US" sz="1800" b="1" dirty="0">
              <a:solidFill>
                <a:srgbClr val="003142"/>
              </a:solidFill>
            </a:endParaRPr>
          </a:p>
          <a:p>
            <a:pPr lvl="3"/>
            <a:r>
              <a:rPr lang="en-US" sz="1800" b="1" dirty="0">
                <a:solidFill>
                  <a:srgbClr val="003142"/>
                </a:solidFill>
              </a:rPr>
              <a:t>Loan </a:t>
            </a:r>
          </a:p>
          <a:p>
            <a:pPr lvl="4"/>
            <a:r>
              <a:rPr lang="en-US" sz="1800" b="1" dirty="0">
                <a:solidFill>
                  <a:srgbClr val="003142"/>
                </a:solidFill>
              </a:rPr>
              <a:t>Current Interest Rates</a:t>
            </a:r>
          </a:p>
          <a:p>
            <a:pPr lvl="4"/>
            <a:r>
              <a:rPr lang="en-US" sz="1800" b="1" dirty="0">
                <a:solidFill>
                  <a:srgbClr val="003142"/>
                </a:solidFill>
              </a:rPr>
              <a:t>Loan Term</a:t>
            </a:r>
          </a:p>
          <a:p>
            <a:pPr lvl="5"/>
            <a:r>
              <a:rPr lang="en-US" b="1" dirty="0">
                <a:solidFill>
                  <a:srgbClr val="003142"/>
                </a:solidFill>
                <a:latin typeface="Arial" panose="020B0604020202020204" pitchFamily="34" charset="0"/>
                <a:cs typeface="Arial" panose="020B0604020202020204" pitchFamily="34" charset="0"/>
              </a:rPr>
              <a:t>Real Estate</a:t>
            </a:r>
          </a:p>
          <a:p>
            <a:pPr lvl="5"/>
            <a:r>
              <a:rPr lang="en-US" b="1" dirty="0">
                <a:solidFill>
                  <a:srgbClr val="003142"/>
                </a:solidFill>
                <a:latin typeface="Arial" panose="020B0604020202020204" pitchFamily="34" charset="0"/>
                <a:cs typeface="Arial" panose="020B0604020202020204" pitchFamily="34" charset="0"/>
              </a:rPr>
              <a:t>Equipment</a:t>
            </a:r>
          </a:p>
          <a:p>
            <a:pPr lvl="4"/>
            <a:r>
              <a:rPr lang="en-US" sz="1800" b="1" dirty="0">
                <a:solidFill>
                  <a:srgbClr val="003142"/>
                </a:solidFill>
              </a:rPr>
              <a:t>Debt Service Reserve (DSR) Requirement</a:t>
            </a:r>
          </a:p>
          <a:p>
            <a:pPr marL="1371600" lvl="3" indent="0">
              <a:buNone/>
            </a:pPr>
            <a:endParaRPr lang="en-US" sz="1400" b="1" dirty="0">
              <a:solidFill>
                <a:srgbClr val="003142"/>
              </a:solidFill>
            </a:endParaRPr>
          </a:p>
          <a:p>
            <a:pPr marL="1371600" lvl="3" indent="0">
              <a:buNone/>
            </a:pPr>
            <a:endParaRPr lang="en-US" sz="1400" b="1" dirty="0">
              <a:solidFill>
                <a:srgbClr val="003142"/>
              </a:solidFill>
            </a:endParaRPr>
          </a:p>
          <a:p>
            <a:pPr lvl="3"/>
            <a:endParaRPr lang="en-US" sz="1400" b="1" dirty="0">
              <a:solidFill>
                <a:srgbClr val="003142"/>
              </a:solidFill>
            </a:endParaRPr>
          </a:p>
          <a:p>
            <a:pPr lvl="2"/>
            <a:endParaRPr lang="en-US" b="1" dirty="0">
              <a:solidFill>
                <a:srgbClr val="003142"/>
              </a:solidFill>
            </a:endParaRPr>
          </a:p>
          <a:p>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9</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3772405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846555"/>
            <a:ext cx="10515600" cy="4874919"/>
          </a:xfrm>
        </p:spPr>
        <p:txBody>
          <a:bodyPr>
            <a:normAutofit fontScale="77500" lnSpcReduction="20000"/>
          </a:bodyPr>
          <a:lstStyle/>
          <a:p>
            <a:pPr marL="0" indent="0">
              <a:buNone/>
            </a:pPr>
            <a:r>
              <a:rPr lang="en-US" sz="2300" b="1" dirty="0">
                <a:solidFill>
                  <a:srgbClr val="003142"/>
                </a:solidFill>
              </a:rPr>
              <a:t>Initial Meeting with Rural Development (continued</a:t>
            </a:r>
            <a:r>
              <a:rPr lang="en-US" b="1" dirty="0">
                <a:solidFill>
                  <a:srgbClr val="003142"/>
                </a:solidFill>
              </a:rPr>
              <a:t>)</a:t>
            </a:r>
          </a:p>
          <a:p>
            <a:pPr marL="0" indent="0">
              <a:buNone/>
            </a:pPr>
            <a:endParaRPr lang="en-US" b="1" dirty="0">
              <a:solidFill>
                <a:srgbClr val="003142"/>
              </a:solidFill>
            </a:endParaRPr>
          </a:p>
          <a:p>
            <a:pPr lvl="3"/>
            <a:r>
              <a:rPr lang="en-US" sz="2300" b="1" dirty="0">
                <a:solidFill>
                  <a:srgbClr val="003142"/>
                </a:solidFill>
              </a:rPr>
              <a:t>Federal Funding Cycle</a:t>
            </a:r>
          </a:p>
          <a:p>
            <a:pPr lvl="4"/>
            <a:r>
              <a:rPr lang="en-US" sz="2300" b="1" dirty="0">
                <a:solidFill>
                  <a:srgbClr val="003142"/>
                </a:solidFill>
              </a:rPr>
              <a:t>Federal Fiscal Year </a:t>
            </a:r>
          </a:p>
          <a:p>
            <a:pPr lvl="4"/>
            <a:r>
              <a:rPr lang="en-US" sz="2300" b="1" dirty="0">
                <a:solidFill>
                  <a:srgbClr val="003142"/>
                </a:solidFill>
              </a:rPr>
              <a:t>Prior Year CF Allocation</a:t>
            </a:r>
          </a:p>
          <a:p>
            <a:pPr marL="1371600" lvl="3" indent="0">
              <a:buNone/>
            </a:pPr>
            <a:endParaRPr lang="en-US" sz="2300" b="1" dirty="0">
              <a:solidFill>
                <a:srgbClr val="003142"/>
              </a:solidFill>
            </a:endParaRPr>
          </a:p>
          <a:p>
            <a:pPr lvl="3"/>
            <a:r>
              <a:rPr lang="en-US" sz="2300" b="1" dirty="0">
                <a:solidFill>
                  <a:srgbClr val="003142"/>
                </a:solidFill>
              </a:rPr>
              <a:t>Test for Other Credit</a:t>
            </a:r>
          </a:p>
          <a:p>
            <a:pPr lvl="4"/>
            <a:r>
              <a:rPr lang="en-US" sz="2300" b="1" dirty="0">
                <a:solidFill>
                  <a:srgbClr val="003142"/>
                </a:solidFill>
              </a:rPr>
              <a:t>Availability of Other Credit</a:t>
            </a:r>
          </a:p>
          <a:p>
            <a:pPr marL="1371600" lvl="3" indent="0">
              <a:buNone/>
            </a:pPr>
            <a:endParaRPr lang="en-US" sz="2300" b="1" dirty="0">
              <a:solidFill>
                <a:srgbClr val="003142"/>
              </a:solidFill>
            </a:endParaRPr>
          </a:p>
          <a:p>
            <a:pPr lvl="3"/>
            <a:r>
              <a:rPr lang="en-US" sz="2300" b="1" dirty="0">
                <a:solidFill>
                  <a:srgbClr val="003142"/>
                </a:solidFill>
              </a:rPr>
              <a:t> Reimbursable upfront expenditures (construction type projects)</a:t>
            </a:r>
          </a:p>
          <a:p>
            <a:pPr lvl="3"/>
            <a:endParaRPr lang="en-US" sz="2300" b="1" dirty="0">
              <a:solidFill>
                <a:srgbClr val="003142"/>
              </a:solidFill>
            </a:endParaRPr>
          </a:p>
          <a:p>
            <a:pPr lvl="3"/>
            <a:r>
              <a:rPr lang="en-US" sz="2300" b="1" dirty="0">
                <a:solidFill>
                  <a:srgbClr val="003142"/>
                </a:solidFill>
              </a:rPr>
              <a:t>Interim Financing</a:t>
            </a:r>
          </a:p>
          <a:p>
            <a:pPr lvl="4"/>
            <a:r>
              <a:rPr lang="en-US" sz="2300" b="1" dirty="0">
                <a:solidFill>
                  <a:srgbClr val="003142"/>
                </a:solidFill>
              </a:rPr>
              <a:t>For loans greater than $50,000</a:t>
            </a:r>
          </a:p>
          <a:p>
            <a:pPr lvl="3"/>
            <a:endParaRPr lang="en-US" sz="2300" b="1" dirty="0">
              <a:solidFill>
                <a:srgbClr val="003142"/>
              </a:solidFill>
            </a:endParaRPr>
          </a:p>
          <a:p>
            <a:pPr lvl="3"/>
            <a:r>
              <a:rPr lang="en-US" sz="2300" b="1" dirty="0">
                <a:solidFill>
                  <a:srgbClr val="003142"/>
                </a:solidFill>
              </a:rPr>
              <a:t>Application Time Table</a:t>
            </a:r>
          </a:p>
          <a:p>
            <a:pPr lvl="4"/>
            <a:r>
              <a:rPr lang="en-US" sz="2300" b="1" dirty="0">
                <a:solidFill>
                  <a:srgbClr val="003142"/>
                </a:solidFill>
              </a:rPr>
              <a:t>Local Office Review Process</a:t>
            </a:r>
          </a:p>
          <a:p>
            <a:pPr lvl="4"/>
            <a:r>
              <a:rPr lang="en-US" sz="2300" b="1" dirty="0">
                <a:solidFill>
                  <a:srgbClr val="003142"/>
                </a:solidFill>
              </a:rPr>
              <a:t>State Office Review Process</a:t>
            </a:r>
          </a:p>
          <a:p>
            <a:pPr lvl="4"/>
            <a:r>
              <a:rPr lang="en-US" sz="2300" b="1" dirty="0">
                <a:solidFill>
                  <a:srgbClr val="003142"/>
                </a:solidFill>
              </a:rPr>
              <a:t>National Office Review </a:t>
            </a:r>
            <a:r>
              <a:rPr lang="en-US" sz="2400" b="1" dirty="0">
                <a:solidFill>
                  <a:srgbClr val="003142"/>
                </a:solidFill>
              </a:rPr>
              <a:t>		</a:t>
            </a:r>
          </a:p>
          <a:p>
            <a:pPr lvl="2"/>
            <a:endParaRPr lang="en-US" b="1" dirty="0">
              <a:solidFill>
                <a:srgbClr val="003142"/>
              </a:solidFill>
            </a:endParaRPr>
          </a:p>
          <a:p>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10</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477884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846555"/>
            <a:ext cx="10515600" cy="4874919"/>
          </a:xfrm>
        </p:spPr>
        <p:txBody>
          <a:bodyPr>
            <a:normAutofit/>
          </a:bodyPr>
          <a:lstStyle/>
          <a:p>
            <a:pPr marL="0" indent="0">
              <a:buNone/>
            </a:pPr>
            <a:r>
              <a:rPr lang="en-US" b="1" dirty="0">
                <a:solidFill>
                  <a:srgbClr val="003142"/>
                </a:solidFill>
              </a:rPr>
              <a:t>Initial Meeting with Rural Development (continued)</a:t>
            </a:r>
          </a:p>
          <a:p>
            <a:pPr marL="0" indent="0">
              <a:buNone/>
            </a:pPr>
            <a:endParaRPr lang="en-US" b="1" dirty="0">
              <a:solidFill>
                <a:srgbClr val="003142"/>
              </a:solidFill>
            </a:endParaRPr>
          </a:p>
          <a:p>
            <a:pPr marL="457200" lvl="1" indent="0">
              <a:buNone/>
            </a:pPr>
            <a:endParaRPr lang="en-US" b="1" dirty="0">
              <a:solidFill>
                <a:srgbClr val="003142"/>
              </a:solidFill>
            </a:endParaRPr>
          </a:p>
          <a:p>
            <a:pPr lvl="3"/>
            <a:r>
              <a:rPr lang="en-US" sz="1800" b="1" dirty="0">
                <a:solidFill>
                  <a:srgbClr val="003142"/>
                </a:solidFill>
              </a:rPr>
              <a:t>Contracts and Procurement</a:t>
            </a:r>
          </a:p>
          <a:p>
            <a:pPr lvl="4"/>
            <a:r>
              <a:rPr lang="en-US" sz="1800" b="1" dirty="0">
                <a:solidFill>
                  <a:srgbClr val="003142"/>
                </a:solidFill>
              </a:rPr>
              <a:t>Free and Open Competition Requirement</a:t>
            </a:r>
          </a:p>
          <a:p>
            <a:pPr lvl="3"/>
            <a:endParaRPr lang="en-US" sz="1800" b="1" dirty="0">
              <a:solidFill>
                <a:srgbClr val="003142"/>
              </a:solidFill>
            </a:endParaRPr>
          </a:p>
          <a:p>
            <a:pPr lvl="3"/>
            <a:r>
              <a:rPr lang="en-US" sz="1800" b="1" dirty="0">
                <a:solidFill>
                  <a:srgbClr val="003142"/>
                </a:solidFill>
              </a:rPr>
              <a:t>Financial Feasibility Report (FFR) Requirements</a:t>
            </a:r>
          </a:p>
          <a:p>
            <a:pPr lvl="3"/>
            <a:endParaRPr lang="en-US" sz="1800" b="1" dirty="0">
              <a:solidFill>
                <a:srgbClr val="003142"/>
              </a:solidFill>
            </a:endParaRPr>
          </a:p>
          <a:p>
            <a:pPr lvl="3"/>
            <a:r>
              <a:rPr lang="en-US" sz="1800" b="1" dirty="0">
                <a:solidFill>
                  <a:srgbClr val="003142"/>
                </a:solidFill>
              </a:rPr>
              <a:t>Environmental Report Requirements</a:t>
            </a:r>
          </a:p>
          <a:p>
            <a:pPr lvl="3"/>
            <a:endParaRPr lang="en-US" sz="1800" b="1" dirty="0">
              <a:solidFill>
                <a:srgbClr val="003142"/>
              </a:solidFill>
            </a:endParaRPr>
          </a:p>
          <a:p>
            <a:pPr lvl="3"/>
            <a:r>
              <a:rPr lang="en-US" sz="1800" b="1" dirty="0">
                <a:solidFill>
                  <a:srgbClr val="003142"/>
                </a:solidFill>
              </a:rPr>
              <a:t>Security Requirements</a:t>
            </a:r>
          </a:p>
          <a:p>
            <a:pPr lvl="3"/>
            <a:endParaRPr lang="en-US" sz="1800" b="1" dirty="0">
              <a:solidFill>
                <a:srgbClr val="003142"/>
              </a:solidFill>
            </a:endParaRPr>
          </a:p>
          <a:p>
            <a:pPr lvl="2"/>
            <a:endParaRPr lang="en-US" b="1" dirty="0">
              <a:solidFill>
                <a:srgbClr val="003142"/>
              </a:solidFill>
            </a:endParaRPr>
          </a:p>
          <a:p>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11</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1366725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979544"/>
            <a:ext cx="10515600" cy="3311548"/>
          </a:xfrm>
        </p:spPr>
        <p:txBody>
          <a:bodyPr>
            <a:normAutofit lnSpcReduction="10000"/>
          </a:bodyPr>
          <a:lstStyle/>
          <a:p>
            <a:pPr marL="0" indent="0">
              <a:buNone/>
            </a:pPr>
            <a:r>
              <a:rPr lang="en-US" sz="2400" b="1" dirty="0">
                <a:solidFill>
                  <a:srgbClr val="003142"/>
                </a:solidFill>
              </a:rPr>
              <a:t>Eligibility (1942.2(A)(1))</a:t>
            </a:r>
          </a:p>
          <a:p>
            <a:pPr marL="0" indent="0">
              <a:buNone/>
            </a:pPr>
            <a:endParaRPr lang="en-US" sz="2000" b="1" dirty="0">
              <a:solidFill>
                <a:srgbClr val="003142"/>
              </a:solidFill>
            </a:endParaRPr>
          </a:p>
          <a:p>
            <a:pPr marL="0" indent="0">
              <a:buNone/>
            </a:pPr>
            <a:r>
              <a:rPr lang="en-US" sz="2000" b="1" dirty="0">
                <a:solidFill>
                  <a:srgbClr val="003142"/>
                </a:solidFill>
              </a:rPr>
              <a:t>Three Primary Eligibility Requirements</a:t>
            </a:r>
          </a:p>
          <a:p>
            <a:pPr marL="0" indent="0">
              <a:buNone/>
            </a:pPr>
            <a:endParaRPr lang="en-US" sz="2000" b="1" dirty="0">
              <a:solidFill>
                <a:srgbClr val="003142"/>
              </a:solidFill>
            </a:endParaRPr>
          </a:p>
          <a:p>
            <a:pPr marL="1257300" lvl="2" indent="-342900">
              <a:buFont typeface="+mj-lt"/>
              <a:buAutoNum type="arabicPeriod"/>
            </a:pPr>
            <a:r>
              <a:rPr lang="en-US" sz="2000" b="1" dirty="0">
                <a:solidFill>
                  <a:srgbClr val="003142"/>
                </a:solidFill>
              </a:rPr>
              <a:t>Entity Type</a:t>
            </a:r>
          </a:p>
          <a:p>
            <a:pPr marL="1257300" lvl="2" indent="-342900">
              <a:buFont typeface="+mj-lt"/>
              <a:buAutoNum type="arabicPeriod"/>
            </a:pPr>
            <a:endParaRPr lang="en-US" sz="2000" b="1" dirty="0">
              <a:solidFill>
                <a:srgbClr val="003142"/>
              </a:solidFill>
            </a:endParaRPr>
          </a:p>
          <a:p>
            <a:pPr marL="1257300" lvl="2" indent="-342900">
              <a:buFont typeface="+mj-lt"/>
              <a:buAutoNum type="arabicPeriod"/>
            </a:pPr>
            <a:r>
              <a:rPr lang="en-US" sz="2000" b="1" dirty="0">
                <a:solidFill>
                  <a:srgbClr val="003142"/>
                </a:solidFill>
              </a:rPr>
              <a:t>Location of the Facility</a:t>
            </a:r>
          </a:p>
          <a:p>
            <a:pPr marL="1257300" lvl="2" indent="-342900">
              <a:buFont typeface="+mj-lt"/>
              <a:buAutoNum type="arabicPeriod"/>
            </a:pPr>
            <a:endParaRPr lang="en-US" sz="2000" b="1" dirty="0">
              <a:solidFill>
                <a:srgbClr val="003142"/>
              </a:solidFill>
            </a:endParaRPr>
          </a:p>
          <a:p>
            <a:pPr marL="1257300" lvl="2" indent="-342900">
              <a:buFont typeface="+mj-lt"/>
              <a:buAutoNum type="arabicPeriod"/>
            </a:pPr>
            <a:r>
              <a:rPr lang="en-US" sz="2000" b="1" dirty="0">
                <a:solidFill>
                  <a:srgbClr val="003142"/>
                </a:solidFill>
              </a:rPr>
              <a:t>Purpose of the Facility</a:t>
            </a:r>
          </a:p>
          <a:p>
            <a:pPr marL="914400" lvl="2" indent="0">
              <a:buNone/>
            </a:pPr>
            <a:endParaRPr lang="en-US" sz="2000" b="1" dirty="0">
              <a:solidFill>
                <a:srgbClr val="003142"/>
              </a:solidFill>
            </a:endParaRPr>
          </a:p>
          <a:p>
            <a:pPr marL="1257300" lvl="2" indent="-342900">
              <a:buFont typeface="+mj-lt"/>
              <a:buAutoNum type="arabicPeriod"/>
            </a:pPr>
            <a:endParaRPr lang="en-US" sz="2000" b="1" dirty="0">
              <a:solidFill>
                <a:srgbClr val="003142"/>
              </a:solidFill>
            </a:endParaRPr>
          </a:p>
          <a:p>
            <a:pPr marL="800100" lvl="1" indent="-342900">
              <a:buFont typeface="+mj-lt"/>
              <a:buAutoNum type="arabicPeriod"/>
            </a:pPr>
            <a:endParaRPr lang="en-US" b="1" dirty="0">
              <a:solidFill>
                <a:srgbClr val="003142"/>
              </a:solidFill>
            </a:endParaRPr>
          </a:p>
          <a:p>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12</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1698360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979543"/>
            <a:ext cx="10515600" cy="3868995"/>
          </a:xfrm>
        </p:spPr>
        <p:txBody>
          <a:bodyPr/>
          <a:lstStyle/>
          <a:p>
            <a:pPr marL="0" indent="0">
              <a:buNone/>
            </a:pPr>
            <a:r>
              <a:rPr lang="en-US" sz="2400" b="1" dirty="0">
                <a:solidFill>
                  <a:srgbClr val="003142"/>
                </a:solidFill>
              </a:rPr>
              <a:t>Eligible Entities</a:t>
            </a:r>
          </a:p>
          <a:p>
            <a:pPr marL="0" indent="0">
              <a:buNone/>
            </a:pPr>
            <a:endParaRPr lang="en-US" b="1" dirty="0">
              <a:solidFill>
                <a:srgbClr val="003142"/>
              </a:solidFill>
            </a:endParaRPr>
          </a:p>
          <a:p>
            <a:pPr marL="457200" lvl="1" indent="0">
              <a:buNone/>
            </a:pPr>
            <a:r>
              <a:rPr lang="en-US" sz="1800" b="1" dirty="0">
                <a:solidFill>
                  <a:srgbClr val="003142"/>
                </a:solidFill>
              </a:rPr>
              <a:t>Eligible Entities include:</a:t>
            </a:r>
          </a:p>
          <a:p>
            <a:pPr lvl="3"/>
            <a:endParaRPr lang="en-US" sz="1800" b="1" dirty="0">
              <a:solidFill>
                <a:srgbClr val="003142"/>
              </a:solidFill>
            </a:endParaRPr>
          </a:p>
          <a:p>
            <a:pPr lvl="3"/>
            <a:r>
              <a:rPr lang="en-US" sz="1800" b="1" dirty="0">
                <a:solidFill>
                  <a:srgbClr val="003142"/>
                </a:solidFill>
              </a:rPr>
              <a:t>Nonprofit Corporation</a:t>
            </a:r>
          </a:p>
          <a:p>
            <a:pPr lvl="3"/>
            <a:endParaRPr lang="en-US" sz="1800" b="1" dirty="0">
              <a:solidFill>
                <a:srgbClr val="003142"/>
              </a:solidFill>
            </a:endParaRPr>
          </a:p>
          <a:p>
            <a:pPr lvl="3"/>
            <a:r>
              <a:rPr lang="en-US" sz="1800" b="1" dirty="0">
                <a:solidFill>
                  <a:srgbClr val="003142"/>
                </a:solidFill>
              </a:rPr>
              <a:t>Public Bodies</a:t>
            </a:r>
          </a:p>
          <a:p>
            <a:pPr lvl="3"/>
            <a:endParaRPr lang="en-US" sz="1800" b="1" dirty="0">
              <a:solidFill>
                <a:srgbClr val="003142"/>
              </a:solidFill>
            </a:endParaRPr>
          </a:p>
          <a:p>
            <a:pPr lvl="3"/>
            <a:r>
              <a:rPr lang="en-US" sz="1800" b="1" dirty="0">
                <a:solidFill>
                  <a:srgbClr val="003142"/>
                </a:solidFill>
              </a:rPr>
              <a:t>Federally Recognized Tribes	</a:t>
            </a:r>
            <a:r>
              <a:rPr lang="en-US" b="1" dirty="0">
                <a:solidFill>
                  <a:srgbClr val="003142"/>
                </a:solidFill>
              </a:rPr>
              <a:t>	</a:t>
            </a:r>
          </a:p>
          <a:p>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13</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1326496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750258"/>
            <a:ext cx="10515600" cy="4971217"/>
          </a:xfrm>
        </p:spPr>
        <p:txBody>
          <a:bodyPr>
            <a:normAutofit fontScale="92500" lnSpcReduction="10000"/>
          </a:bodyPr>
          <a:lstStyle/>
          <a:p>
            <a:pPr marL="0" indent="0">
              <a:buNone/>
            </a:pPr>
            <a:r>
              <a:rPr lang="en-US" sz="2800" b="1" dirty="0">
                <a:solidFill>
                  <a:srgbClr val="003142"/>
                </a:solidFill>
              </a:rPr>
              <a:t>Eligible Entities (continued)</a:t>
            </a:r>
          </a:p>
          <a:p>
            <a:pPr marL="0" indent="0">
              <a:buNone/>
            </a:pPr>
            <a:endParaRPr lang="en-US" b="1" dirty="0">
              <a:solidFill>
                <a:srgbClr val="003142"/>
              </a:solidFill>
            </a:endParaRPr>
          </a:p>
          <a:p>
            <a:pPr marL="457200" lvl="1" indent="0">
              <a:buNone/>
            </a:pPr>
            <a:r>
              <a:rPr lang="en-US" sz="1900" b="1" dirty="0">
                <a:solidFill>
                  <a:srgbClr val="003142"/>
                </a:solidFill>
              </a:rPr>
              <a:t>Other Entity Eligibility Requirements</a:t>
            </a:r>
          </a:p>
          <a:p>
            <a:pPr marL="457200" lvl="1" indent="0">
              <a:buNone/>
            </a:pPr>
            <a:endParaRPr lang="en-US" sz="1800" b="1" dirty="0">
              <a:solidFill>
                <a:srgbClr val="003142"/>
              </a:solidFill>
            </a:endParaRPr>
          </a:p>
          <a:p>
            <a:pPr marL="457200" lvl="1" indent="0">
              <a:buNone/>
            </a:pPr>
            <a:r>
              <a:rPr lang="en-US" sz="1900" b="1" dirty="0">
                <a:solidFill>
                  <a:srgbClr val="003142"/>
                </a:solidFill>
              </a:rPr>
              <a:t>The Entity must be able to:</a:t>
            </a:r>
          </a:p>
          <a:p>
            <a:pPr lvl="3"/>
            <a:endParaRPr lang="en-US" b="1" dirty="0">
              <a:solidFill>
                <a:srgbClr val="003142"/>
              </a:solidFill>
            </a:endParaRPr>
          </a:p>
          <a:p>
            <a:pPr lvl="3"/>
            <a:r>
              <a:rPr lang="en-US" sz="1500" b="1" dirty="0">
                <a:solidFill>
                  <a:srgbClr val="003142"/>
                </a:solidFill>
              </a:rPr>
              <a:t>Own the Project;</a:t>
            </a:r>
          </a:p>
          <a:p>
            <a:pPr marL="1371600" lvl="3" indent="0">
              <a:buNone/>
            </a:pPr>
            <a:endParaRPr lang="en-US" sz="1500" b="1" dirty="0">
              <a:solidFill>
                <a:srgbClr val="003142"/>
              </a:solidFill>
            </a:endParaRPr>
          </a:p>
          <a:p>
            <a:pPr lvl="3"/>
            <a:r>
              <a:rPr lang="en-US" sz="1500" b="1" dirty="0">
                <a:solidFill>
                  <a:srgbClr val="003142"/>
                </a:solidFill>
              </a:rPr>
              <a:t>Borrower Funds;</a:t>
            </a:r>
          </a:p>
          <a:p>
            <a:pPr lvl="3"/>
            <a:endParaRPr lang="en-US" sz="1500" b="1" dirty="0">
              <a:solidFill>
                <a:srgbClr val="003142"/>
              </a:solidFill>
            </a:endParaRPr>
          </a:p>
          <a:p>
            <a:pPr lvl="3"/>
            <a:r>
              <a:rPr lang="en-US" sz="1500" b="1" dirty="0">
                <a:solidFill>
                  <a:srgbClr val="003142"/>
                </a:solidFill>
              </a:rPr>
              <a:t>Pledge Collateral;</a:t>
            </a:r>
          </a:p>
          <a:p>
            <a:pPr lvl="3"/>
            <a:endParaRPr lang="en-US" sz="1500" b="1" dirty="0">
              <a:solidFill>
                <a:srgbClr val="003142"/>
              </a:solidFill>
            </a:endParaRPr>
          </a:p>
          <a:p>
            <a:pPr lvl="3"/>
            <a:r>
              <a:rPr lang="en-US" sz="1500" b="1" dirty="0">
                <a:solidFill>
                  <a:srgbClr val="003142"/>
                </a:solidFill>
              </a:rPr>
              <a:t>Construct;</a:t>
            </a:r>
          </a:p>
          <a:p>
            <a:pPr lvl="3"/>
            <a:endParaRPr lang="en-US" sz="1500" b="1" dirty="0">
              <a:solidFill>
                <a:srgbClr val="003142"/>
              </a:solidFill>
            </a:endParaRPr>
          </a:p>
          <a:p>
            <a:pPr lvl="3"/>
            <a:r>
              <a:rPr lang="en-US" sz="1500" b="1" dirty="0">
                <a:solidFill>
                  <a:srgbClr val="003142"/>
                </a:solidFill>
              </a:rPr>
              <a:t>Operate;</a:t>
            </a:r>
          </a:p>
          <a:p>
            <a:pPr lvl="3"/>
            <a:endParaRPr lang="en-US" sz="1500" b="1" dirty="0">
              <a:solidFill>
                <a:srgbClr val="003142"/>
              </a:solidFill>
            </a:endParaRPr>
          </a:p>
          <a:p>
            <a:pPr lvl="3"/>
            <a:r>
              <a:rPr lang="en-US" sz="1500" b="1" dirty="0">
                <a:solidFill>
                  <a:srgbClr val="003142"/>
                </a:solidFill>
              </a:rPr>
              <a:t>Maintain and</a:t>
            </a:r>
          </a:p>
          <a:p>
            <a:pPr lvl="3"/>
            <a:endParaRPr lang="en-US" sz="1500" b="1" dirty="0">
              <a:solidFill>
                <a:srgbClr val="003142"/>
              </a:solidFill>
            </a:endParaRPr>
          </a:p>
          <a:p>
            <a:pPr lvl="3"/>
            <a:r>
              <a:rPr lang="en-US" sz="1500" b="1" dirty="0">
                <a:solidFill>
                  <a:srgbClr val="003142"/>
                </a:solidFill>
              </a:rPr>
              <a:t>Manage the Project	</a:t>
            </a:r>
          </a:p>
          <a:p>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14</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669228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1784412" y="1979544"/>
            <a:ext cx="9569388" cy="3678872"/>
          </a:xfrm>
        </p:spPr>
        <p:txBody>
          <a:bodyPr/>
          <a:lstStyle/>
          <a:p>
            <a:pPr marL="0" indent="0">
              <a:buNone/>
            </a:pPr>
            <a:r>
              <a:rPr lang="en-US" sz="2400" b="1" dirty="0">
                <a:solidFill>
                  <a:srgbClr val="003142"/>
                </a:solidFill>
              </a:rPr>
              <a:t>Eligible Locations</a:t>
            </a:r>
          </a:p>
          <a:p>
            <a:pPr marL="0" indent="0">
              <a:buNone/>
            </a:pPr>
            <a:endParaRPr lang="en-US" b="1" dirty="0">
              <a:solidFill>
                <a:srgbClr val="003142"/>
              </a:solidFill>
            </a:endParaRPr>
          </a:p>
          <a:p>
            <a:pPr lvl="1"/>
            <a:r>
              <a:rPr lang="en-US" sz="1800" dirty="0"/>
              <a:t>Cities, Towns and Census Designated Places (CDP’s) with population of 20,000 or less</a:t>
            </a:r>
          </a:p>
          <a:p>
            <a:pPr lvl="1"/>
            <a:endParaRPr lang="en-US" sz="1800" dirty="0"/>
          </a:p>
          <a:p>
            <a:pPr lvl="1"/>
            <a:r>
              <a:rPr lang="en-US" sz="1800" dirty="0"/>
              <a:t>At least the majority of the population served must be in an eligible rural area</a:t>
            </a:r>
          </a:p>
          <a:p>
            <a:pPr lvl="1"/>
            <a:endParaRPr lang="en-US" sz="1800" dirty="0"/>
          </a:p>
          <a:p>
            <a:pPr lvl="1"/>
            <a:r>
              <a:rPr lang="en-US" sz="1800" dirty="0"/>
              <a:t>Project must primarily benefit rural residents and rural communities</a:t>
            </a:r>
          </a:p>
          <a:p>
            <a:pPr lvl="1"/>
            <a:endParaRPr lang="en-US" sz="1800" dirty="0"/>
          </a:p>
          <a:p>
            <a:pPr lvl="1"/>
            <a:r>
              <a:rPr lang="en-US" sz="1800" dirty="0"/>
              <a:t>Must be within the jurisdiction of the applicant</a:t>
            </a:r>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15</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3812635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979544"/>
            <a:ext cx="9033769" cy="4163804"/>
          </a:xfrm>
        </p:spPr>
        <p:txBody>
          <a:bodyPr>
            <a:normAutofit fontScale="92500" lnSpcReduction="20000"/>
          </a:bodyPr>
          <a:lstStyle/>
          <a:p>
            <a:pPr marL="0" lvl="0" indent="0">
              <a:buNone/>
            </a:pPr>
            <a:r>
              <a:rPr lang="en-US" sz="3200" b="1" dirty="0">
                <a:solidFill>
                  <a:srgbClr val="003142"/>
                </a:solidFill>
                <a:latin typeface="Calibri" charset="0"/>
                <a:cs typeface="Calibri" charset="0"/>
              </a:rPr>
              <a:t>Eligible Purposes</a:t>
            </a:r>
          </a:p>
          <a:p>
            <a:pPr marL="0" indent="0">
              <a:buNone/>
            </a:pPr>
            <a:endParaRPr lang="en-US" dirty="0"/>
          </a:p>
          <a:p>
            <a:r>
              <a:rPr lang="en-US" sz="2400" dirty="0">
                <a:latin typeface="Times" panose="02020603050405020304" pitchFamily="18" charset="0"/>
                <a:cs typeface="Times" panose="02020603050405020304" pitchFamily="18" charset="0"/>
              </a:rPr>
              <a:t>Construct, expand, renovate, or improve facilities</a:t>
            </a:r>
          </a:p>
          <a:p>
            <a:pPr marL="0" indent="0">
              <a:buNone/>
            </a:pPr>
            <a:endParaRPr lang="en-US" sz="2400" dirty="0">
              <a:latin typeface="Times" panose="02020603050405020304" pitchFamily="18" charset="0"/>
              <a:cs typeface="Times" panose="02020603050405020304" pitchFamily="18" charset="0"/>
            </a:endParaRPr>
          </a:p>
          <a:p>
            <a:r>
              <a:rPr lang="en-US" sz="2400" dirty="0">
                <a:latin typeface="Times" panose="02020603050405020304" pitchFamily="18" charset="0"/>
                <a:cs typeface="Times" panose="02020603050405020304" pitchFamily="18" charset="0"/>
              </a:rPr>
              <a:t>Acquire existing real estate </a:t>
            </a:r>
          </a:p>
          <a:p>
            <a:pPr marL="0" indent="0">
              <a:buNone/>
            </a:pPr>
            <a:endParaRPr lang="en-US" sz="2400" dirty="0">
              <a:latin typeface="Times" panose="02020603050405020304" pitchFamily="18" charset="0"/>
              <a:cs typeface="Times" panose="02020603050405020304" pitchFamily="18" charset="0"/>
            </a:endParaRPr>
          </a:p>
          <a:p>
            <a:r>
              <a:rPr lang="en-US" sz="2400" dirty="0">
                <a:latin typeface="Times" panose="02020603050405020304" pitchFamily="18" charset="0"/>
                <a:cs typeface="Times" panose="02020603050405020304" pitchFamily="18" charset="0"/>
              </a:rPr>
              <a:t>Purchase vehicles and major equipment</a:t>
            </a:r>
          </a:p>
          <a:p>
            <a:pPr marL="0" indent="0">
              <a:buNone/>
            </a:pPr>
            <a:endParaRPr lang="en-US" sz="2400" dirty="0">
              <a:latin typeface="Times" panose="02020603050405020304" pitchFamily="18" charset="0"/>
              <a:cs typeface="Times" panose="02020603050405020304" pitchFamily="18" charset="0"/>
            </a:endParaRPr>
          </a:p>
          <a:p>
            <a:r>
              <a:rPr lang="en-US" sz="2400" dirty="0">
                <a:latin typeface="Times" panose="02020603050405020304" pitchFamily="18" charset="0"/>
                <a:cs typeface="Times" panose="02020603050405020304" pitchFamily="18" charset="0"/>
              </a:rPr>
              <a:t>Associated project expenses (i.e. legal fees, interest expense) </a:t>
            </a:r>
          </a:p>
          <a:p>
            <a:pPr marL="0" indent="0">
              <a:buNone/>
            </a:pPr>
            <a:endParaRPr lang="en-US" sz="2400" dirty="0">
              <a:latin typeface="Times" panose="02020603050405020304" pitchFamily="18" charset="0"/>
              <a:cs typeface="Times" panose="02020603050405020304" pitchFamily="18" charset="0"/>
            </a:endParaRPr>
          </a:p>
          <a:p>
            <a:r>
              <a:rPr lang="en-US" sz="2400" dirty="0">
                <a:latin typeface="Times" panose="02020603050405020304" pitchFamily="18" charset="0"/>
                <a:cs typeface="Times" panose="02020603050405020304" pitchFamily="18" charset="0"/>
              </a:rPr>
              <a:t>Refinancing when less than 50% of the total project cost</a:t>
            </a:r>
          </a:p>
          <a:p>
            <a:pPr marL="0" indent="0">
              <a:buNone/>
            </a:pPr>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16</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3743215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819747"/>
            <a:ext cx="10515600" cy="4901728"/>
          </a:xfrm>
        </p:spPr>
        <p:txBody>
          <a:bodyPr>
            <a:normAutofit fontScale="92500" lnSpcReduction="10000"/>
          </a:bodyPr>
          <a:lstStyle/>
          <a:p>
            <a:pPr marL="0" indent="0">
              <a:buNone/>
            </a:pPr>
            <a:r>
              <a:rPr lang="en-US" sz="2400" b="1" dirty="0">
                <a:solidFill>
                  <a:srgbClr val="003142"/>
                </a:solidFill>
              </a:rPr>
              <a:t>Ineligible Purposes</a:t>
            </a:r>
          </a:p>
          <a:p>
            <a:pPr marL="0" indent="0">
              <a:buNone/>
            </a:pPr>
            <a:endParaRPr lang="en-US" b="1" dirty="0">
              <a:solidFill>
                <a:srgbClr val="003142"/>
              </a:solidFill>
            </a:endParaRPr>
          </a:p>
          <a:p>
            <a:pPr marL="457200" lvl="1" indent="0">
              <a:buNone/>
            </a:pPr>
            <a:r>
              <a:rPr lang="en-US" sz="1800" b="1" dirty="0">
                <a:solidFill>
                  <a:srgbClr val="003142"/>
                </a:solidFill>
              </a:rPr>
              <a:t>Funds may not be used to finance:</a:t>
            </a:r>
          </a:p>
          <a:p>
            <a:pPr lvl="2"/>
            <a:endParaRPr lang="en-US" sz="1800" b="1" dirty="0">
              <a:solidFill>
                <a:srgbClr val="003142"/>
              </a:solidFill>
            </a:endParaRPr>
          </a:p>
          <a:p>
            <a:pPr lvl="2"/>
            <a:r>
              <a:rPr lang="en-US" sz="1800" b="1" dirty="0">
                <a:solidFill>
                  <a:srgbClr val="003142"/>
                </a:solidFill>
              </a:rPr>
              <a:t>Facilities used Primarily for Recreational Purposes</a:t>
            </a:r>
          </a:p>
          <a:p>
            <a:pPr marL="914400" lvl="2" indent="0">
              <a:buNone/>
            </a:pPr>
            <a:endParaRPr lang="en-US" sz="1800" b="1" dirty="0">
              <a:solidFill>
                <a:srgbClr val="003142"/>
              </a:solidFill>
            </a:endParaRPr>
          </a:p>
          <a:p>
            <a:pPr lvl="2"/>
            <a:r>
              <a:rPr lang="en-US" sz="1800" b="1" dirty="0">
                <a:solidFill>
                  <a:srgbClr val="003142"/>
                </a:solidFill>
              </a:rPr>
              <a:t>Commercial Enterprises</a:t>
            </a:r>
          </a:p>
          <a:p>
            <a:pPr marL="914400" lvl="2" indent="0">
              <a:buNone/>
            </a:pPr>
            <a:endParaRPr lang="en-US" sz="1800" b="1" dirty="0">
              <a:solidFill>
                <a:srgbClr val="003142"/>
              </a:solidFill>
            </a:endParaRPr>
          </a:p>
          <a:p>
            <a:pPr lvl="2"/>
            <a:r>
              <a:rPr lang="en-US" sz="1800" b="1" dirty="0">
                <a:solidFill>
                  <a:srgbClr val="003142"/>
                </a:solidFill>
              </a:rPr>
              <a:t>Leased space for ineligible Purposes</a:t>
            </a:r>
          </a:p>
          <a:p>
            <a:pPr marL="914400" lvl="2" indent="0">
              <a:buNone/>
            </a:pPr>
            <a:endParaRPr lang="en-US" sz="1800" b="1" dirty="0">
              <a:solidFill>
                <a:srgbClr val="003142"/>
              </a:solidFill>
            </a:endParaRPr>
          </a:p>
          <a:p>
            <a:pPr lvl="2"/>
            <a:r>
              <a:rPr lang="en-US" sz="1800" b="1" dirty="0">
                <a:solidFill>
                  <a:srgbClr val="003142"/>
                </a:solidFill>
              </a:rPr>
              <a:t>On-Site Utility Systems</a:t>
            </a:r>
          </a:p>
          <a:p>
            <a:pPr lvl="2"/>
            <a:endParaRPr lang="en-US" sz="1800" b="1" dirty="0">
              <a:solidFill>
                <a:srgbClr val="003142"/>
              </a:solidFill>
            </a:endParaRPr>
          </a:p>
          <a:p>
            <a:pPr lvl="2"/>
            <a:r>
              <a:rPr lang="en-US" sz="1800" b="1" dirty="0">
                <a:solidFill>
                  <a:srgbClr val="003142"/>
                </a:solidFill>
              </a:rPr>
              <a:t>Television Services and Facilities</a:t>
            </a:r>
          </a:p>
          <a:p>
            <a:pPr marL="914400" lvl="2" indent="0">
              <a:buNone/>
            </a:pPr>
            <a:endParaRPr lang="en-US" sz="1800" b="1" dirty="0">
              <a:solidFill>
                <a:srgbClr val="003142"/>
              </a:solidFill>
            </a:endParaRPr>
          </a:p>
          <a:p>
            <a:pPr lvl="2"/>
            <a:r>
              <a:rPr lang="en-US" sz="1800" b="1" dirty="0">
                <a:solidFill>
                  <a:srgbClr val="003142"/>
                </a:solidFill>
              </a:rPr>
              <a:t>Electric Generation and Transmission Facilities</a:t>
            </a:r>
          </a:p>
          <a:p>
            <a:pPr lvl="2"/>
            <a:endParaRPr lang="en-US" sz="1800" b="1" dirty="0">
              <a:solidFill>
                <a:srgbClr val="003142"/>
              </a:solidFill>
            </a:endParaRPr>
          </a:p>
          <a:p>
            <a:pPr lvl="2"/>
            <a:r>
              <a:rPr lang="en-US" sz="1800" b="1" dirty="0">
                <a:solidFill>
                  <a:srgbClr val="003142"/>
                </a:solidFill>
              </a:rPr>
              <a:t>Telephone Systems</a:t>
            </a:r>
          </a:p>
          <a:p>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17</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2393297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979543"/>
            <a:ext cx="10515600" cy="4376807"/>
          </a:xfrm>
        </p:spPr>
        <p:txBody>
          <a:bodyPr>
            <a:normAutofit/>
          </a:bodyPr>
          <a:lstStyle/>
          <a:p>
            <a:pPr marL="0" indent="0">
              <a:buNone/>
            </a:pPr>
            <a:endParaRPr lang="en-US" sz="2400" b="1" dirty="0">
              <a:solidFill>
                <a:srgbClr val="003142"/>
              </a:solidFill>
            </a:endParaRPr>
          </a:p>
          <a:p>
            <a:pPr marL="0" indent="0">
              <a:buNone/>
            </a:pPr>
            <a:endParaRPr lang="en-US" sz="2400" b="1" dirty="0">
              <a:solidFill>
                <a:srgbClr val="003142"/>
              </a:solidFill>
            </a:endParaRPr>
          </a:p>
          <a:p>
            <a:pPr marL="0" indent="0">
              <a:buNone/>
            </a:pPr>
            <a:endParaRPr lang="en-US" sz="2400" b="1" dirty="0">
              <a:solidFill>
                <a:srgbClr val="003142"/>
              </a:solidFill>
            </a:endParaRPr>
          </a:p>
          <a:p>
            <a:pPr marL="0" indent="0">
              <a:buNone/>
            </a:pPr>
            <a:r>
              <a:rPr lang="en-US" sz="2400" b="1" dirty="0">
                <a:solidFill>
                  <a:srgbClr val="003142"/>
                </a:solidFill>
              </a:rPr>
              <a:t>			Step 2:   Pre-Application Meeting </a:t>
            </a:r>
            <a:endParaRPr lang="en-US" b="1" dirty="0">
              <a:solidFill>
                <a:srgbClr val="003142"/>
              </a:solidFill>
            </a:endParaRPr>
          </a:p>
          <a:p>
            <a:pPr marL="457200" lvl="1" indent="0">
              <a:buNone/>
            </a:pPr>
            <a:r>
              <a:rPr lang="en-US" sz="1800" b="1" dirty="0">
                <a:solidFill>
                  <a:srgbClr val="003142"/>
                </a:solidFill>
              </a:rPr>
              <a:t> </a:t>
            </a:r>
          </a:p>
          <a:p>
            <a:pPr marL="457200" lvl="1" indent="0">
              <a:buNone/>
            </a:pPr>
            <a:r>
              <a:rPr lang="en-US" sz="1500" b="1" dirty="0">
                <a:solidFill>
                  <a:srgbClr val="003142"/>
                </a:solidFill>
              </a:rPr>
              <a:t>	</a:t>
            </a:r>
          </a:p>
          <a:p>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18</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3798385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864311"/>
            <a:ext cx="9735105" cy="4740675"/>
          </a:xfrm>
        </p:spPr>
        <p:txBody>
          <a:bodyPr>
            <a:normAutofit/>
          </a:bodyPr>
          <a:lstStyle/>
          <a:p>
            <a:pPr marL="0" lvl="0" indent="0">
              <a:buNone/>
            </a:pPr>
            <a:r>
              <a:rPr lang="en-US" sz="3200" b="1" dirty="0">
                <a:solidFill>
                  <a:srgbClr val="003142"/>
                </a:solidFill>
                <a:latin typeface="Calibri" charset="0"/>
                <a:cs typeface="Calibri" charset="0"/>
              </a:rPr>
              <a:t>Pre-Application submission documents</a:t>
            </a:r>
          </a:p>
          <a:p>
            <a:pPr marL="0" lvl="0" indent="0">
              <a:buNone/>
            </a:pPr>
            <a:endParaRPr lang="en-US" sz="3200" b="1" dirty="0">
              <a:solidFill>
                <a:srgbClr val="003142"/>
              </a:solidFill>
              <a:latin typeface="Calibri" charset="0"/>
              <a:cs typeface="Calibri" charset="0"/>
            </a:endParaRPr>
          </a:p>
          <a:p>
            <a:pPr lvl="2"/>
            <a:r>
              <a:rPr lang="en-US" sz="2800" b="1" dirty="0">
                <a:solidFill>
                  <a:srgbClr val="003142"/>
                </a:solidFill>
                <a:latin typeface="Calibri" charset="0"/>
                <a:cs typeface="Calibri" charset="0"/>
              </a:rPr>
              <a:t>Organizational Documents</a:t>
            </a:r>
          </a:p>
          <a:p>
            <a:pPr lvl="2"/>
            <a:r>
              <a:rPr lang="en-US" sz="2800" b="1" dirty="0">
                <a:solidFill>
                  <a:srgbClr val="003142"/>
                </a:solidFill>
                <a:latin typeface="Calibri" charset="0"/>
                <a:cs typeface="Calibri" charset="0"/>
              </a:rPr>
              <a:t>SF-424, Application for Federal Assistance</a:t>
            </a:r>
          </a:p>
          <a:p>
            <a:pPr lvl="2"/>
            <a:r>
              <a:rPr lang="en-US" sz="2800" b="1" dirty="0">
                <a:solidFill>
                  <a:srgbClr val="003142"/>
                </a:solidFill>
                <a:latin typeface="Calibri" charset="0"/>
                <a:cs typeface="Calibri" charset="0"/>
              </a:rPr>
              <a:t>Most recent 5 years of financial records</a:t>
            </a:r>
          </a:p>
          <a:p>
            <a:pPr lvl="2"/>
            <a:r>
              <a:rPr lang="en-US" sz="2800" b="1" dirty="0">
                <a:solidFill>
                  <a:srgbClr val="003142"/>
                </a:solidFill>
                <a:latin typeface="Calibri" charset="0"/>
                <a:cs typeface="Calibri" charset="0"/>
              </a:rPr>
              <a:t>Copies of all existing debt instruments</a:t>
            </a:r>
          </a:p>
          <a:p>
            <a:pPr lvl="2"/>
            <a:r>
              <a:rPr lang="en-US" sz="2800" b="1" dirty="0">
                <a:solidFill>
                  <a:srgbClr val="003142"/>
                </a:solidFill>
                <a:latin typeface="Calibri" charset="0"/>
                <a:cs typeface="Calibri" charset="0"/>
              </a:rPr>
              <a:t>Evidence of no other credit being available</a:t>
            </a:r>
            <a:endParaRPr lang="en-US" sz="3200" b="1" dirty="0">
              <a:solidFill>
                <a:srgbClr val="003142"/>
              </a:solidFill>
              <a:latin typeface="Calibri" charset="0"/>
              <a:cs typeface="Calibri" charset="0"/>
            </a:endParaRPr>
          </a:p>
          <a:p>
            <a:pPr marL="914400" lvl="2" indent="0">
              <a:buNone/>
            </a:pPr>
            <a:endParaRPr lang="en-US" sz="2800" b="1" dirty="0">
              <a:solidFill>
                <a:srgbClr val="003142"/>
              </a:solidFill>
              <a:latin typeface="Calibri" charset="0"/>
              <a:cs typeface="Calibri" charset="0"/>
            </a:endParaRPr>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19</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1479902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864311"/>
            <a:ext cx="9735105" cy="4740675"/>
          </a:xfrm>
        </p:spPr>
        <p:txBody>
          <a:bodyPr>
            <a:normAutofit/>
          </a:bodyPr>
          <a:lstStyle/>
          <a:p>
            <a:pPr marL="0" lvl="0" indent="0">
              <a:buNone/>
            </a:pPr>
            <a:r>
              <a:rPr lang="en-US" sz="3200" b="1" dirty="0">
                <a:solidFill>
                  <a:srgbClr val="003142"/>
                </a:solidFill>
                <a:latin typeface="Calibri" charset="0"/>
                <a:cs typeface="Calibri" charset="0"/>
              </a:rPr>
              <a:t>Pre-Application submission documents</a:t>
            </a:r>
          </a:p>
          <a:p>
            <a:pPr lvl="2"/>
            <a:r>
              <a:rPr lang="en-US" sz="2800" b="1" dirty="0">
                <a:solidFill>
                  <a:srgbClr val="003142"/>
                </a:solidFill>
                <a:latin typeface="Calibri" charset="0"/>
                <a:cs typeface="Calibri" charset="0"/>
              </a:rPr>
              <a:t>Organizational Documents</a:t>
            </a:r>
          </a:p>
          <a:p>
            <a:pPr lvl="3"/>
            <a:r>
              <a:rPr lang="en-US" sz="2600" b="1" dirty="0">
                <a:solidFill>
                  <a:srgbClr val="003142"/>
                </a:solidFill>
                <a:latin typeface="Calibri" charset="0"/>
                <a:cs typeface="Calibri" charset="0"/>
              </a:rPr>
              <a:t>Public Bodies</a:t>
            </a:r>
          </a:p>
          <a:p>
            <a:pPr lvl="4"/>
            <a:r>
              <a:rPr lang="en-US" sz="2500" b="1" dirty="0">
                <a:solidFill>
                  <a:srgbClr val="003142"/>
                </a:solidFill>
                <a:latin typeface="Calibri" charset="0"/>
                <a:cs typeface="Calibri" charset="0"/>
              </a:rPr>
              <a:t>Charter</a:t>
            </a:r>
          </a:p>
          <a:p>
            <a:pPr lvl="3"/>
            <a:r>
              <a:rPr lang="en-US" sz="2600" b="1" dirty="0">
                <a:solidFill>
                  <a:srgbClr val="003142"/>
                </a:solidFill>
                <a:latin typeface="Calibri" charset="0"/>
                <a:cs typeface="Calibri" charset="0"/>
              </a:rPr>
              <a:t>Nonprofit Corporations</a:t>
            </a:r>
          </a:p>
          <a:p>
            <a:pPr lvl="4"/>
            <a:r>
              <a:rPr lang="en-US" sz="2500" b="1" dirty="0">
                <a:solidFill>
                  <a:srgbClr val="003142"/>
                </a:solidFill>
                <a:latin typeface="Calibri" charset="0"/>
                <a:cs typeface="Calibri" charset="0"/>
              </a:rPr>
              <a:t>Articles of Incorporation</a:t>
            </a:r>
          </a:p>
          <a:p>
            <a:pPr lvl="4"/>
            <a:r>
              <a:rPr lang="en-US" sz="2500" b="1" dirty="0">
                <a:solidFill>
                  <a:srgbClr val="003142"/>
                </a:solidFill>
                <a:latin typeface="Calibri" charset="0"/>
                <a:cs typeface="Calibri" charset="0"/>
              </a:rPr>
              <a:t>All amendments</a:t>
            </a:r>
          </a:p>
          <a:p>
            <a:pPr lvl="4"/>
            <a:r>
              <a:rPr lang="en-US" sz="2500" b="1" dirty="0">
                <a:solidFill>
                  <a:srgbClr val="003142"/>
                </a:solidFill>
                <a:latin typeface="Calibri" charset="0"/>
                <a:cs typeface="Calibri" charset="0"/>
              </a:rPr>
              <a:t>Bylaws (most recent edition only)</a:t>
            </a:r>
          </a:p>
          <a:p>
            <a:pPr lvl="4"/>
            <a:r>
              <a:rPr lang="en-US" sz="2500" b="1" dirty="0">
                <a:solidFill>
                  <a:srgbClr val="003142"/>
                </a:solidFill>
                <a:latin typeface="Calibri" charset="0"/>
                <a:cs typeface="Calibri" charset="0"/>
              </a:rPr>
              <a:t>Certificate of Good Standing</a:t>
            </a:r>
          </a:p>
          <a:p>
            <a:pPr lvl="4"/>
            <a:r>
              <a:rPr lang="en-US" sz="2500" b="1" dirty="0">
                <a:solidFill>
                  <a:srgbClr val="003142"/>
                </a:solidFill>
                <a:latin typeface="Calibri" charset="0"/>
                <a:cs typeface="Calibri" charset="0"/>
              </a:rPr>
              <a:t>Charter (if applicable)</a:t>
            </a:r>
          </a:p>
          <a:p>
            <a:pPr lvl="5"/>
            <a:endParaRPr lang="en-US" sz="3200" b="1" dirty="0">
              <a:solidFill>
                <a:srgbClr val="003142"/>
              </a:solidFill>
              <a:latin typeface="Calibri" charset="0"/>
              <a:cs typeface="Calibri" charset="0"/>
            </a:endParaRPr>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20</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4185262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979543"/>
            <a:ext cx="10515600" cy="4376807"/>
          </a:xfrm>
        </p:spPr>
        <p:txBody>
          <a:bodyPr>
            <a:normAutofit/>
          </a:bodyPr>
          <a:lstStyle/>
          <a:p>
            <a:pPr marL="0" indent="0">
              <a:buNone/>
            </a:pPr>
            <a:endParaRPr lang="en-US" sz="2400" b="1" dirty="0">
              <a:solidFill>
                <a:srgbClr val="003142"/>
              </a:solidFill>
            </a:endParaRPr>
          </a:p>
          <a:p>
            <a:pPr marL="0" indent="0">
              <a:buNone/>
            </a:pPr>
            <a:endParaRPr lang="en-US" sz="2400" b="1" dirty="0">
              <a:solidFill>
                <a:srgbClr val="003142"/>
              </a:solidFill>
            </a:endParaRPr>
          </a:p>
          <a:p>
            <a:pPr marL="0" indent="0">
              <a:buNone/>
            </a:pPr>
            <a:endParaRPr lang="en-US" sz="2400" b="1" dirty="0">
              <a:solidFill>
                <a:srgbClr val="003142"/>
              </a:solidFill>
            </a:endParaRPr>
          </a:p>
          <a:p>
            <a:pPr marL="0" indent="0">
              <a:buNone/>
            </a:pPr>
            <a:r>
              <a:rPr lang="en-US" sz="2400" b="1" dirty="0">
                <a:solidFill>
                  <a:srgbClr val="003142"/>
                </a:solidFill>
              </a:rPr>
              <a:t>	Audit or Financial Statement Requirements</a:t>
            </a:r>
            <a:endParaRPr lang="en-US" sz="1500" b="1" dirty="0">
              <a:solidFill>
                <a:srgbClr val="003142"/>
              </a:solidFill>
            </a:endParaRPr>
          </a:p>
          <a:p>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21</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3749173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979544"/>
            <a:ext cx="9735105" cy="3870840"/>
          </a:xfrm>
        </p:spPr>
        <p:txBody>
          <a:bodyPr>
            <a:normAutofit/>
          </a:bodyPr>
          <a:lstStyle/>
          <a:p>
            <a:pPr lvl="1"/>
            <a:endParaRPr lang="en-US" sz="2600" b="1" dirty="0">
              <a:solidFill>
                <a:srgbClr val="003142"/>
              </a:solidFill>
              <a:latin typeface="Calibri" charset="0"/>
              <a:cs typeface="Calibri" charset="0"/>
            </a:endParaRPr>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22</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endParaRPr lang="en-US" dirty="0"/>
          </a:p>
        </p:txBody>
      </p:sp>
      <p:pic>
        <p:nvPicPr>
          <p:cNvPr id="4" name="Picture 3">
            <a:extLst>
              <a:ext uri="{FF2B5EF4-FFF2-40B4-BE49-F238E27FC236}">
                <a16:creationId xmlns:a16="http://schemas.microsoft.com/office/drawing/2014/main" id="{A7128596-0640-4C71-B385-6B1DA43A5EBF}"/>
              </a:ext>
            </a:extLst>
          </p:cNvPr>
          <p:cNvPicPr>
            <a:picLocks noChangeAspect="1"/>
          </p:cNvPicPr>
          <p:nvPr/>
        </p:nvPicPr>
        <p:blipFill>
          <a:blip r:embed="rId2"/>
          <a:stretch>
            <a:fillRect/>
          </a:stretch>
        </p:blipFill>
        <p:spPr>
          <a:xfrm>
            <a:off x="0" y="0"/>
            <a:ext cx="12192000" cy="6390401"/>
          </a:xfrm>
          <a:prstGeom prst="rect">
            <a:avLst/>
          </a:prstGeom>
        </p:spPr>
      </p:pic>
    </p:spTree>
    <p:extLst>
      <p:ext uri="{BB962C8B-B14F-4D97-AF65-F5344CB8AC3E}">
        <p14:creationId xmlns:p14="http://schemas.microsoft.com/office/powerpoint/2010/main" val="1153490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979543"/>
            <a:ext cx="10515600" cy="4376807"/>
          </a:xfrm>
        </p:spPr>
        <p:txBody>
          <a:bodyPr>
            <a:normAutofit/>
          </a:bodyPr>
          <a:lstStyle/>
          <a:p>
            <a:pPr marL="0" indent="0">
              <a:buNone/>
            </a:pPr>
            <a:endParaRPr lang="en-US" sz="2400" b="1" dirty="0">
              <a:solidFill>
                <a:srgbClr val="003142"/>
              </a:solidFill>
            </a:endParaRPr>
          </a:p>
          <a:p>
            <a:pPr marL="0" indent="0">
              <a:buNone/>
            </a:pPr>
            <a:endParaRPr lang="en-US" sz="2400" b="1" dirty="0">
              <a:solidFill>
                <a:srgbClr val="003142"/>
              </a:solidFill>
            </a:endParaRPr>
          </a:p>
          <a:p>
            <a:pPr marL="0" indent="0">
              <a:buNone/>
            </a:pPr>
            <a:endParaRPr lang="en-US" sz="2400" b="1" dirty="0">
              <a:solidFill>
                <a:srgbClr val="003142"/>
              </a:solidFill>
            </a:endParaRPr>
          </a:p>
          <a:p>
            <a:pPr marL="0" indent="0">
              <a:buNone/>
            </a:pPr>
            <a:r>
              <a:rPr lang="en-US" sz="2400" b="1" dirty="0">
                <a:solidFill>
                  <a:srgbClr val="003142"/>
                </a:solidFill>
              </a:rPr>
              <a:t>			Step 3:   The Application Process</a:t>
            </a:r>
            <a:endParaRPr lang="en-US" b="1" dirty="0">
              <a:solidFill>
                <a:srgbClr val="003142"/>
              </a:solidFill>
            </a:endParaRPr>
          </a:p>
          <a:p>
            <a:pPr marL="457200" lvl="1" indent="0">
              <a:buNone/>
            </a:pPr>
            <a:r>
              <a:rPr lang="en-US" sz="1800" b="1" dirty="0">
                <a:solidFill>
                  <a:srgbClr val="003142"/>
                </a:solidFill>
              </a:rPr>
              <a:t> </a:t>
            </a:r>
          </a:p>
          <a:p>
            <a:pPr marL="457200" lvl="1" indent="0">
              <a:buNone/>
            </a:pPr>
            <a:r>
              <a:rPr lang="en-US" sz="1500" b="1" dirty="0">
                <a:solidFill>
                  <a:srgbClr val="003142"/>
                </a:solidFill>
              </a:rPr>
              <a:t>	</a:t>
            </a:r>
          </a:p>
          <a:p>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23</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3001202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748901"/>
            <a:ext cx="10515600" cy="5109099"/>
          </a:xfrm>
        </p:spPr>
        <p:txBody>
          <a:bodyPr>
            <a:normAutofit fontScale="85000" lnSpcReduction="10000"/>
          </a:bodyPr>
          <a:lstStyle/>
          <a:p>
            <a:pPr marL="0" indent="0">
              <a:buNone/>
            </a:pPr>
            <a:r>
              <a:rPr lang="en-US" b="1" dirty="0">
                <a:solidFill>
                  <a:srgbClr val="003142"/>
                </a:solidFill>
              </a:rPr>
              <a:t>1.   Standard Form (SF) 424, Application for Federal Assistance, accompanied by SF 424A and 424B for non-construction OR SF 424C and 424D for construction.</a:t>
            </a:r>
          </a:p>
          <a:p>
            <a:pPr marL="0" indent="0">
              <a:buNone/>
            </a:pPr>
            <a:endParaRPr lang="en-US" b="1" dirty="0">
              <a:solidFill>
                <a:srgbClr val="003142"/>
              </a:solidFill>
            </a:endParaRPr>
          </a:p>
          <a:p>
            <a:pPr marL="0" indent="0">
              <a:buNone/>
            </a:pPr>
            <a:r>
              <a:rPr lang="en-US" b="1" dirty="0">
                <a:solidFill>
                  <a:srgbClr val="003142"/>
                </a:solidFill>
              </a:rPr>
              <a:t>2.   DUNS Number (Dun &amp; Bradstreet Data Universal Numbering System) and Tax ID Number. Guidance is available from Rural Development. (See 7 CFR 1942.2(c)).</a:t>
            </a:r>
          </a:p>
          <a:p>
            <a:pPr marL="0" indent="0">
              <a:buNone/>
            </a:pPr>
            <a:endParaRPr lang="en-US" b="1" dirty="0">
              <a:solidFill>
                <a:srgbClr val="003142"/>
              </a:solidFill>
            </a:endParaRPr>
          </a:p>
          <a:p>
            <a:pPr marL="0" indent="0">
              <a:buNone/>
            </a:pPr>
            <a:r>
              <a:rPr lang="en-US" b="1" dirty="0">
                <a:solidFill>
                  <a:srgbClr val="003142"/>
                </a:solidFill>
              </a:rPr>
              <a:t>3.   Organizational Documents</a:t>
            </a:r>
          </a:p>
          <a:p>
            <a:pPr marL="0" indent="0">
              <a:buNone/>
            </a:pPr>
            <a:r>
              <a:rPr lang="en-US" b="1" dirty="0">
                <a:solidFill>
                  <a:srgbClr val="003142"/>
                </a:solidFill>
              </a:rPr>
              <a:t>	•Public Bodies need to submit a copy of their Charter, all relevant Acts of Assembly, all relevant court 	orders (if created judicially);</a:t>
            </a:r>
          </a:p>
          <a:p>
            <a:pPr marL="0" indent="0">
              <a:buNone/>
            </a:pPr>
            <a:r>
              <a:rPr lang="en-US" b="1" dirty="0">
                <a:solidFill>
                  <a:srgbClr val="003142"/>
                </a:solidFill>
              </a:rPr>
              <a:t>	•Corporations need to submit a copy of their signed Articles of Incorporation, Certificate of 	Incorporation, Amendments, Restatements, Corrections, Mergers, Certificate of Good 	Standing, 	and a signed copy of the Corporate By-Laws.  If signed copy of the By-Laws is 	not available, an 	officer of the corporation (usually the Secretary) must attach a certification that it is a true and 	correct copy of the current By-Laws.  It is HIGHLY 	recommended to submit these documents prior to 	submission of the pre-application package.(See 7 CFR 1942.2(a)(1)(v)).</a:t>
            </a:r>
          </a:p>
          <a:p>
            <a:pPr marL="0" indent="0">
              <a:buNone/>
            </a:pPr>
            <a:endParaRPr lang="en-US" b="1" dirty="0">
              <a:solidFill>
                <a:srgbClr val="003142"/>
              </a:solidFill>
            </a:endParaRPr>
          </a:p>
          <a:p>
            <a:pPr marL="0" indent="0">
              <a:buNone/>
            </a:pPr>
            <a:r>
              <a:rPr lang="en-US" b="1" dirty="0">
                <a:solidFill>
                  <a:srgbClr val="003142"/>
                </a:solidFill>
              </a:rPr>
              <a:t>4.   Intergovernmental Review comments from local Planning District Commission.</a:t>
            </a:r>
          </a:p>
          <a:p>
            <a:pPr marL="0" indent="0">
              <a:buNone/>
            </a:pPr>
            <a:endParaRPr lang="en-US" b="1" dirty="0">
              <a:solidFill>
                <a:srgbClr val="003142"/>
              </a:solidFill>
            </a:endParaRPr>
          </a:p>
          <a:p>
            <a:pPr marL="0" indent="0">
              <a:buNone/>
            </a:pPr>
            <a:r>
              <a:rPr lang="en-US" b="1" dirty="0">
                <a:solidFill>
                  <a:srgbClr val="003142"/>
                </a:solidFill>
              </a:rPr>
              <a:t>5.   System Award Management (SAM) registration at https://uscontractorregistration.com/. The organization must           be registered with SAM to be eligible for RD funding.</a:t>
            </a:r>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24</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a:xfrm>
            <a:off x="838200" y="424695"/>
            <a:ext cx="10515600" cy="866777"/>
          </a:xfrm>
        </p:spPr>
        <p:txBody>
          <a:bodyPr>
            <a:normAutofit/>
          </a:bodyPr>
          <a:lstStyle/>
          <a:p>
            <a:r>
              <a:rPr lang="en-US" altLang="en-US" b="1" dirty="0"/>
              <a:t>Rural Development (RD) - Community Facilities Application Process</a:t>
            </a:r>
            <a:endParaRPr lang="en-US" dirty="0"/>
          </a:p>
        </p:txBody>
      </p:sp>
    </p:spTree>
    <p:extLst>
      <p:ext uri="{BB962C8B-B14F-4D97-AF65-F5344CB8AC3E}">
        <p14:creationId xmlns:p14="http://schemas.microsoft.com/office/powerpoint/2010/main" val="8312595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748901"/>
            <a:ext cx="10515600" cy="5109099"/>
          </a:xfrm>
        </p:spPr>
        <p:txBody>
          <a:bodyPr>
            <a:normAutofit lnSpcReduction="10000"/>
          </a:bodyPr>
          <a:lstStyle/>
          <a:p>
            <a:pPr marL="342900" indent="-342900">
              <a:buAutoNum type="arabicPeriod" startAt="6"/>
            </a:pPr>
            <a:r>
              <a:rPr lang="en-US" dirty="0"/>
              <a:t>Financial Feasibility Report – This report is based on the status of the ownership and cost of the project.  Sound financial feasibility reports are essential tools for determining if the applicant has the ability to properly meet its financial obligations. (Refer to the UL "Requirements of Financial Feasibility Evaluations").</a:t>
            </a:r>
          </a:p>
          <a:p>
            <a:pPr marL="0" indent="0">
              <a:buNone/>
            </a:pPr>
            <a:endParaRPr lang="en-US" dirty="0"/>
          </a:p>
          <a:p>
            <a:pPr marL="0" indent="0">
              <a:buNone/>
            </a:pPr>
            <a:r>
              <a:rPr lang="en-US" dirty="0"/>
              <a:t>7.    Preliminary Architectural Report – Use RD Instruction 1942-A, Guide 6, which gives the minimum    requirements. (See 7 CFR 1942.18(c)).</a:t>
            </a:r>
          </a:p>
          <a:p>
            <a:pPr marL="0" indent="0">
              <a:buNone/>
            </a:pPr>
            <a:r>
              <a:rPr lang="en-US" dirty="0"/>
              <a:t>	•Brief statement describing: (a) how the facility will be operated; (b) the service area [attach 	maps]; and (c) sources of income.</a:t>
            </a:r>
          </a:p>
          <a:p>
            <a:pPr marL="0" indent="0">
              <a:buNone/>
            </a:pPr>
            <a:endParaRPr lang="en-US" dirty="0"/>
          </a:p>
          <a:p>
            <a:pPr marL="342900" indent="-342900">
              <a:buAutoNum type="arabicPeriod" startAt="8"/>
            </a:pPr>
            <a:r>
              <a:rPr lang="en-US" dirty="0"/>
              <a:t>Copies of outstanding debt instruments (copies of notes, Deeds of Trust, bonds, financing statements/security agreements, and leases, etc.).</a:t>
            </a:r>
          </a:p>
          <a:p>
            <a:pPr marL="0" indent="0">
              <a:buNone/>
            </a:pPr>
            <a:endParaRPr lang="en-US" dirty="0"/>
          </a:p>
          <a:p>
            <a:pPr marL="342900" indent="-342900">
              <a:buAutoNum type="arabicPeriod" startAt="9"/>
            </a:pPr>
            <a:r>
              <a:rPr lang="en-US" dirty="0"/>
              <a:t>Financial Statements for the previous five years. (See 7 CFR 1942.5(b)(1)(ii)(F)).</a:t>
            </a:r>
          </a:p>
          <a:p>
            <a:pPr marL="0" indent="0">
              <a:buNone/>
            </a:pPr>
            <a:endParaRPr lang="en-US" dirty="0"/>
          </a:p>
          <a:p>
            <a:pPr marL="0" indent="0">
              <a:buNone/>
            </a:pPr>
            <a:r>
              <a:rPr lang="en-US" dirty="0"/>
              <a:t>10. Form RD 442-3, Balance Sheet – Current. (See 7 CFR 1942.5(b)(1)(ii)(E)).</a:t>
            </a:r>
          </a:p>
          <a:p>
            <a:pPr marL="0" indent="0">
              <a:buNone/>
            </a:pPr>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25</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a:xfrm>
            <a:off x="838200" y="424695"/>
            <a:ext cx="10515600" cy="866777"/>
          </a:xfrm>
        </p:spPr>
        <p:txBody>
          <a:bodyPr>
            <a:normAutofit/>
          </a:bodyPr>
          <a:lstStyle/>
          <a:p>
            <a:r>
              <a:rPr lang="en-US" altLang="en-US" b="1" dirty="0"/>
              <a:t>Rural Development (RD) - Community Facilities Application Process (continued)</a:t>
            </a:r>
            <a:endParaRPr lang="en-US" dirty="0"/>
          </a:p>
        </p:txBody>
      </p:sp>
    </p:spTree>
    <p:extLst>
      <p:ext uri="{BB962C8B-B14F-4D97-AF65-F5344CB8AC3E}">
        <p14:creationId xmlns:p14="http://schemas.microsoft.com/office/powerpoint/2010/main" val="1798528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748901"/>
            <a:ext cx="10515600" cy="5109099"/>
          </a:xfrm>
        </p:spPr>
        <p:txBody>
          <a:bodyPr>
            <a:normAutofit lnSpcReduction="10000"/>
          </a:bodyPr>
          <a:lstStyle/>
          <a:p>
            <a:pPr marL="342900" indent="-342900">
              <a:buAutoNum type="arabicPeriod" startAt="11"/>
            </a:pPr>
            <a:r>
              <a:rPr lang="en-US" dirty="0"/>
              <a:t>Form RD 442-7, Operating Budget - Proposed financial projections for the first full year of operation.  Include proposed development and first full year of operation. Identify income resources and expense items. With the concurrence of RD, Form RD 1942-52, Cash Flow Projection, may be used for Applicants with annual incomes not exceeding$100,000.  Please refer to RD Instruction 1942-A, Guide 15.</a:t>
            </a:r>
          </a:p>
          <a:p>
            <a:pPr marL="0" indent="0">
              <a:buNone/>
            </a:pPr>
            <a:endParaRPr lang="en-US" dirty="0"/>
          </a:p>
          <a:p>
            <a:pPr marL="342900" indent="-342900">
              <a:buAutoNum type="arabicPeriod" startAt="12"/>
            </a:pPr>
            <a:r>
              <a:rPr lang="en-US" dirty="0"/>
              <a:t>A statement regarding efforts to finance the project/facility through other sources.</a:t>
            </a:r>
          </a:p>
          <a:p>
            <a:pPr marL="0" indent="0">
              <a:buNone/>
            </a:pPr>
            <a:endParaRPr lang="en-US" dirty="0"/>
          </a:p>
          <a:p>
            <a:pPr marL="342900" indent="-342900">
              <a:buAutoNum type="arabicPeriod" startAt="13"/>
            </a:pPr>
            <a:r>
              <a:rPr lang="en-US" dirty="0"/>
              <a:t>Form AD-1047, Certification Regarding Debarment; Form AD-1049, Certification Regarding Drug  Free Workplace; RD Instruction 1940-Q, Exhibit A-1, Certification Regarding Lobbying; and Form 1910-11, Applicant Certification Regarding Collection Policies, AD 3031, Form 400-1 and Form 400-4.</a:t>
            </a:r>
          </a:p>
          <a:p>
            <a:pPr marL="0" indent="0">
              <a:buNone/>
            </a:pPr>
            <a:endParaRPr lang="en-US" dirty="0"/>
          </a:p>
          <a:p>
            <a:pPr marL="342900" indent="-342900">
              <a:buAutoNum type="arabicPeriod" startAt="14"/>
            </a:pPr>
            <a:r>
              <a:rPr lang="en-US" dirty="0"/>
              <a:t>Statement from State Historical Preservation Officer (SHPO) concerning historical sites and archaeological properties.</a:t>
            </a:r>
          </a:p>
          <a:p>
            <a:pPr marL="0" indent="0">
              <a:buNone/>
            </a:pPr>
            <a:endParaRPr lang="en-US" dirty="0"/>
          </a:p>
          <a:p>
            <a:pPr marL="0" indent="0">
              <a:buNone/>
            </a:pPr>
            <a:r>
              <a:rPr lang="en-US" dirty="0"/>
              <a:t>15. Agreement for Architectural Services. (See 7 CFR 1942.18(b)).</a:t>
            </a:r>
          </a:p>
          <a:p>
            <a:pPr marL="0" indent="0">
              <a:buNone/>
            </a:pPr>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26</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a:xfrm>
            <a:off x="838200" y="424695"/>
            <a:ext cx="10515600" cy="866777"/>
          </a:xfrm>
        </p:spPr>
        <p:txBody>
          <a:bodyPr>
            <a:normAutofit/>
          </a:bodyPr>
          <a:lstStyle/>
          <a:p>
            <a:r>
              <a:rPr lang="en-US" altLang="en-US" b="1" dirty="0"/>
              <a:t>Rural Development (RD) - Community Facilities Application Process (continued)</a:t>
            </a:r>
            <a:endParaRPr lang="en-US" dirty="0"/>
          </a:p>
        </p:txBody>
      </p:sp>
    </p:spTree>
    <p:extLst>
      <p:ext uri="{BB962C8B-B14F-4D97-AF65-F5344CB8AC3E}">
        <p14:creationId xmlns:p14="http://schemas.microsoft.com/office/powerpoint/2010/main" val="3309672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748901"/>
            <a:ext cx="10515600" cy="5109099"/>
          </a:xfrm>
        </p:spPr>
        <p:txBody>
          <a:bodyPr>
            <a:normAutofit/>
          </a:bodyPr>
          <a:lstStyle/>
          <a:p>
            <a:pPr marL="342900" indent="-342900">
              <a:buAutoNum type="arabicPeriod" startAt="16"/>
            </a:pPr>
            <a:r>
              <a:rPr lang="en-US" dirty="0"/>
              <a:t>Legal Services Agreement. (See 7 CFR 1942.17(I)(1)).</a:t>
            </a:r>
          </a:p>
          <a:p>
            <a:pPr marL="0" indent="0">
              <a:buNone/>
            </a:pPr>
            <a:endParaRPr lang="en-US" dirty="0"/>
          </a:p>
          <a:p>
            <a:pPr marL="342900" indent="-342900">
              <a:buAutoNum type="arabicPeriod" startAt="17"/>
            </a:pPr>
            <a:r>
              <a:rPr lang="en-US" dirty="0"/>
              <a:t>USDA Survey on Ensuring Equal Opportunity for Applicants.</a:t>
            </a:r>
          </a:p>
          <a:p>
            <a:pPr marL="0" indent="0">
              <a:buNone/>
            </a:pPr>
            <a:endParaRPr lang="en-US" dirty="0"/>
          </a:p>
          <a:p>
            <a:pPr marL="342900" indent="-342900">
              <a:buAutoNum type="arabicPeriod" startAt="18"/>
            </a:pPr>
            <a:r>
              <a:rPr lang="en-US" dirty="0"/>
              <a:t>Notice of Public Meeting and Minutes of Public Meeting.</a:t>
            </a:r>
          </a:p>
          <a:p>
            <a:pPr marL="0" indent="0">
              <a:buNone/>
            </a:pPr>
            <a:endParaRPr lang="en-US" dirty="0"/>
          </a:p>
          <a:p>
            <a:pPr marL="342900" indent="-342900">
              <a:buAutoNum type="arabicPeriod" startAt="19"/>
            </a:pPr>
            <a:r>
              <a:rPr lang="en-US" dirty="0"/>
              <a:t>Local Government Letter of Support.</a:t>
            </a:r>
          </a:p>
          <a:p>
            <a:pPr marL="0" indent="0">
              <a:buNone/>
            </a:pPr>
            <a:endParaRPr lang="en-US" dirty="0"/>
          </a:p>
          <a:p>
            <a:pPr marL="342900" indent="-342900">
              <a:buAutoNum type="arabicPeriod" startAt="20"/>
            </a:pPr>
            <a:r>
              <a:rPr lang="en-US" dirty="0"/>
              <a:t>Lease Agreements (If applicable) should be submitted as a draft agreement for review by the RD OGC.  This includes all types of leases (ground, space, etc.).</a:t>
            </a:r>
          </a:p>
          <a:p>
            <a:pPr marL="0" indent="0">
              <a:buNone/>
            </a:pPr>
            <a:endParaRPr lang="en-US" dirty="0"/>
          </a:p>
          <a:p>
            <a:pPr marL="342900" indent="-342900">
              <a:buAutoNum type="arabicPeriod" startAt="21"/>
            </a:pPr>
            <a:r>
              <a:rPr lang="en-US" dirty="0"/>
              <a:t>Management Agreements (If applicable) should be submitted as draft agreements for review by the RD OGC.</a:t>
            </a:r>
          </a:p>
          <a:p>
            <a:pPr marL="0" indent="0">
              <a:buNone/>
            </a:pPr>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27</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a:xfrm>
            <a:off x="838200" y="424695"/>
            <a:ext cx="10515600" cy="866777"/>
          </a:xfrm>
        </p:spPr>
        <p:txBody>
          <a:bodyPr>
            <a:normAutofit/>
          </a:bodyPr>
          <a:lstStyle/>
          <a:p>
            <a:r>
              <a:rPr lang="en-US" altLang="en-US" b="1" dirty="0"/>
              <a:t>Rural Development (RD) - Community Facilities Application Process (continued)</a:t>
            </a:r>
            <a:endParaRPr lang="en-US" dirty="0"/>
          </a:p>
        </p:txBody>
      </p:sp>
    </p:spTree>
    <p:extLst>
      <p:ext uri="{BB962C8B-B14F-4D97-AF65-F5344CB8AC3E}">
        <p14:creationId xmlns:p14="http://schemas.microsoft.com/office/powerpoint/2010/main" val="4128776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28</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a:xfrm>
            <a:off x="838200" y="424695"/>
            <a:ext cx="10515600" cy="866777"/>
          </a:xfrm>
        </p:spPr>
        <p:txBody>
          <a:bodyPr>
            <a:normAutofit/>
          </a:bodyPr>
          <a:lstStyle/>
          <a:p>
            <a:endParaRPr lang="en-US" dirty="0"/>
          </a:p>
        </p:txBody>
      </p:sp>
      <p:pic>
        <p:nvPicPr>
          <p:cNvPr id="4" name="Content Placeholder 3">
            <a:extLst>
              <a:ext uri="{FF2B5EF4-FFF2-40B4-BE49-F238E27FC236}">
                <a16:creationId xmlns:a16="http://schemas.microsoft.com/office/drawing/2014/main" id="{7A467DE1-8E8C-403B-92F3-14B34A7109F7}"/>
              </a:ext>
            </a:extLst>
          </p:cNvPr>
          <p:cNvPicPr>
            <a:picLocks noGrp="1" noChangeAspect="1"/>
          </p:cNvPicPr>
          <p:nvPr>
            <p:ph idx="1"/>
          </p:nvPr>
        </p:nvPicPr>
        <p:blipFill>
          <a:blip r:embed="rId2"/>
          <a:stretch>
            <a:fillRect/>
          </a:stretch>
        </p:blipFill>
        <p:spPr>
          <a:xfrm>
            <a:off x="0" y="65989"/>
            <a:ext cx="12191999" cy="6792012"/>
          </a:xfrm>
          <a:prstGeom prst="rect">
            <a:avLst/>
          </a:prstGeom>
        </p:spPr>
      </p:pic>
    </p:spTree>
    <p:extLst>
      <p:ext uri="{BB962C8B-B14F-4D97-AF65-F5344CB8AC3E}">
        <p14:creationId xmlns:p14="http://schemas.microsoft.com/office/powerpoint/2010/main" val="6226810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9CFDE2-13D6-46B4-B38B-64A9FCC518B9}"/>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0115613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979544"/>
            <a:ext cx="9735105" cy="3870840"/>
          </a:xfrm>
        </p:spPr>
        <p:txBody>
          <a:bodyPr>
            <a:normAutofit/>
          </a:bodyPr>
          <a:lstStyle/>
          <a:p>
            <a:pPr marL="0" lvl="0" indent="0">
              <a:buNone/>
            </a:pPr>
            <a:r>
              <a:rPr lang="en-US" sz="3200" b="1" dirty="0">
                <a:solidFill>
                  <a:srgbClr val="003142"/>
                </a:solidFill>
                <a:latin typeface="Calibri" charset="0"/>
                <a:cs typeface="Calibri" charset="0"/>
              </a:rPr>
              <a:t>Financial Feasibility Requirements</a:t>
            </a:r>
            <a:endParaRPr lang="en-US" sz="2600" b="1" dirty="0">
              <a:solidFill>
                <a:srgbClr val="003142"/>
              </a:solidFill>
              <a:latin typeface="Calibri" charset="0"/>
              <a:cs typeface="Calibri" charset="0"/>
            </a:endParaRPr>
          </a:p>
          <a:p>
            <a:pPr marL="457200" lvl="1" indent="0">
              <a:buNone/>
            </a:pPr>
            <a:endParaRPr lang="en-US" sz="2600" b="1" dirty="0">
              <a:solidFill>
                <a:srgbClr val="003142"/>
              </a:solidFill>
              <a:latin typeface="Calibri" charset="0"/>
              <a:cs typeface="Calibri" charset="0"/>
            </a:endParaRPr>
          </a:p>
          <a:p>
            <a:pPr marL="457200" lvl="1" indent="0">
              <a:buNone/>
            </a:pPr>
            <a:r>
              <a:rPr lang="en-US" sz="2600" b="1" dirty="0">
                <a:solidFill>
                  <a:srgbClr val="003142"/>
                </a:solidFill>
                <a:latin typeface="Calibri" charset="0"/>
                <a:cs typeface="Calibri" charset="0"/>
              </a:rPr>
              <a:t>A financial feasibility report is required for all community facility projects with a loan amount above $500,000.  For small loans, a financial feasibility analysis without examination opinion will likely be appropriate</a:t>
            </a:r>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30</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3844357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1C0A4E-2C00-42AD-BC12-731739113124}"/>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5DFDB27-7400-48B7-BB24-AD00526CCA5E}"/>
              </a:ext>
            </a:extLst>
          </p:cNvPr>
          <p:cNvPicPr>
            <a:picLocks noGrp="1" noChangeAspect="1"/>
          </p:cNvPicPr>
          <p:nvPr>
            <p:ph idx="1"/>
          </p:nvPr>
        </p:nvPicPr>
        <p:blipFill>
          <a:blip r:embed="rId2"/>
          <a:stretch>
            <a:fillRect/>
          </a:stretch>
        </p:blipFill>
        <p:spPr>
          <a:xfrm>
            <a:off x="0" y="424695"/>
            <a:ext cx="12192000" cy="6296780"/>
          </a:xfrm>
          <a:prstGeom prst="rect">
            <a:avLst/>
          </a:prstGeom>
        </p:spPr>
      </p:pic>
    </p:spTree>
    <p:extLst>
      <p:ext uri="{BB962C8B-B14F-4D97-AF65-F5344CB8AC3E}">
        <p14:creationId xmlns:p14="http://schemas.microsoft.com/office/powerpoint/2010/main" val="1985823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979544"/>
            <a:ext cx="9735105" cy="3870840"/>
          </a:xfrm>
        </p:spPr>
        <p:txBody>
          <a:bodyPr>
            <a:normAutofit/>
          </a:bodyPr>
          <a:lstStyle/>
          <a:p>
            <a:pPr marL="0" lvl="0" indent="0">
              <a:buNone/>
            </a:pPr>
            <a:r>
              <a:rPr lang="en-US" sz="3200" b="1" dirty="0">
                <a:solidFill>
                  <a:srgbClr val="003142"/>
                </a:solidFill>
                <a:latin typeface="Calibri" charset="0"/>
                <a:cs typeface="Calibri" charset="0"/>
              </a:rPr>
              <a:t>Environmental Report Requirements</a:t>
            </a:r>
            <a:endParaRPr lang="en-US" sz="2600" b="1" dirty="0">
              <a:solidFill>
                <a:srgbClr val="003142"/>
              </a:solidFill>
              <a:latin typeface="Calibri" charset="0"/>
              <a:cs typeface="Calibri" charset="0"/>
            </a:endParaRPr>
          </a:p>
          <a:p>
            <a:pPr marL="457200" lvl="1" indent="0">
              <a:buNone/>
            </a:pPr>
            <a:endParaRPr lang="en-US" sz="2600" b="1" dirty="0">
              <a:solidFill>
                <a:srgbClr val="003142"/>
              </a:solidFill>
              <a:latin typeface="Calibri" charset="0"/>
              <a:cs typeface="Calibri" charset="0"/>
            </a:endParaRPr>
          </a:p>
          <a:p>
            <a:pPr marL="457200" lvl="1" indent="0">
              <a:buNone/>
            </a:pPr>
            <a:r>
              <a:rPr lang="en-US" sz="2600" b="1" dirty="0">
                <a:solidFill>
                  <a:srgbClr val="003142"/>
                </a:solidFill>
                <a:latin typeface="Calibri" charset="0"/>
                <a:cs typeface="Calibri" charset="0"/>
              </a:rPr>
              <a:t>For all construction projects, an environmental review is required in accordance with 7 CFR part 1970. </a:t>
            </a:r>
          </a:p>
          <a:p>
            <a:pPr marL="457200" lvl="1" indent="0">
              <a:buNone/>
            </a:pPr>
            <a:endParaRPr lang="en-US" sz="2600" b="1" dirty="0">
              <a:solidFill>
                <a:srgbClr val="003142"/>
              </a:solidFill>
              <a:latin typeface="Calibri" charset="0"/>
              <a:cs typeface="Calibri" charset="0"/>
            </a:endParaRPr>
          </a:p>
          <a:p>
            <a:pPr marL="457200" lvl="1" indent="0">
              <a:buNone/>
            </a:pPr>
            <a:r>
              <a:rPr lang="en-US" sz="2600" b="1" dirty="0">
                <a:solidFill>
                  <a:srgbClr val="003142"/>
                </a:solidFill>
                <a:latin typeface="Calibri" charset="0"/>
                <a:cs typeface="Calibri" charset="0"/>
              </a:rPr>
              <a:t>As a result of the environmental review performed, all environmental mitigation requirements must be considered as the applicant selects the final site and final plans and specifications for the facility. </a:t>
            </a:r>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32</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12554983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979544"/>
            <a:ext cx="9735105" cy="3870840"/>
          </a:xfrm>
        </p:spPr>
        <p:txBody>
          <a:bodyPr>
            <a:normAutofit fontScale="92500" lnSpcReduction="20000"/>
          </a:bodyPr>
          <a:lstStyle/>
          <a:p>
            <a:pPr marL="0" lvl="0" indent="0">
              <a:buNone/>
            </a:pPr>
            <a:r>
              <a:rPr lang="en-US" sz="3200" b="1" dirty="0">
                <a:solidFill>
                  <a:srgbClr val="003142"/>
                </a:solidFill>
                <a:latin typeface="Calibri" charset="0"/>
                <a:cs typeface="Calibri" charset="0"/>
              </a:rPr>
              <a:t>Application Time Table</a:t>
            </a:r>
          </a:p>
          <a:p>
            <a:pPr marL="0" lvl="0" indent="0">
              <a:buNone/>
            </a:pPr>
            <a:r>
              <a:rPr lang="en-US" sz="3200" b="1" dirty="0">
                <a:solidFill>
                  <a:srgbClr val="003142"/>
                </a:solidFill>
                <a:latin typeface="Calibri" charset="0"/>
                <a:cs typeface="Calibri" charset="0"/>
              </a:rPr>
              <a:t>       </a:t>
            </a:r>
            <a:r>
              <a:rPr lang="en-US" sz="2800" b="1" u="sng" dirty="0">
                <a:solidFill>
                  <a:srgbClr val="003142"/>
                </a:solidFill>
                <a:latin typeface="Calibri" charset="0"/>
                <a:cs typeface="Calibri" charset="0"/>
              </a:rPr>
              <a:t>Key Time Drivers</a:t>
            </a:r>
          </a:p>
          <a:p>
            <a:pPr marL="0" lvl="0" indent="0">
              <a:buNone/>
            </a:pPr>
            <a:endParaRPr lang="en-US" sz="2800" b="1" u="sng" dirty="0">
              <a:solidFill>
                <a:srgbClr val="003142"/>
              </a:solidFill>
              <a:latin typeface="Calibri" charset="0"/>
              <a:cs typeface="Calibri" charset="0"/>
            </a:endParaRPr>
          </a:p>
          <a:p>
            <a:pPr lvl="1"/>
            <a:r>
              <a:rPr lang="en-US" sz="2600" b="1" dirty="0">
                <a:solidFill>
                  <a:srgbClr val="003142"/>
                </a:solidFill>
                <a:latin typeface="Calibri" charset="0"/>
                <a:cs typeface="Calibri" charset="0"/>
              </a:rPr>
              <a:t>Organizational Documents Review</a:t>
            </a:r>
          </a:p>
          <a:p>
            <a:pPr lvl="2"/>
            <a:r>
              <a:rPr lang="en-US" sz="1800" b="1" dirty="0">
                <a:solidFill>
                  <a:srgbClr val="003142"/>
                </a:solidFill>
                <a:latin typeface="Calibri" charset="0"/>
                <a:cs typeface="Calibri" charset="0"/>
              </a:rPr>
              <a:t>The local Community Programs Staff should be contacted for assistance with this review.</a:t>
            </a:r>
          </a:p>
          <a:p>
            <a:pPr marL="914400" lvl="2" indent="0">
              <a:buNone/>
            </a:pPr>
            <a:endParaRPr lang="en-US" sz="1800" b="1" dirty="0">
              <a:solidFill>
                <a:srgbClr val="003142"/>
              </a:solidFill>
              <a:latin typeface="Calibri" charset="0"/>
              <a:cs typeface="Calibri" charset="0"/>
            </a:endParaRPr>
          </a:p>
          <a:p>
            <a:pPr lvl="1"/>
            <a:r>
              <a:rPr lang="en-US" sz="2600" b="1" dirty="0">
                <a:solidFill>
                  <a:srgbClr val="003142"/>
                </a:solidFill>
                <a:latin typeface="Calibri" charset="0"/>
                <a:cs typeface="Calibri" charset="0"/>
              </a:rPr>
              <a:t>Environmental Review Process</a:t>
            </a:r>
          </a:p>
          <a:p>
            <a:pPr marL="457200" lvl="1" indent="0">
              <a:buNone/>
            </a:pPr>
            <a:endParaRPr lang="en-US" sz="2600" b="1" dirty="0">
              <a:solidFill>
                <a:srgbClr val="003142"/>
              </a:solidFill>
              <a:latin typeface="Calibri" charset="0"/>
              <a:cs typeface="Calibri" charset="0"/>
            </a:endParaRPr>
          </a:p>
          <a:p>
            <a:pPr lvl="1"/>
            <a:r>
              <a:rPr lang="en-US" sz="2600" b="1" dirty="0">
                <a:solidFill>
                  <a:srgbClr val="003142"/>
                </a:solidFill>
                <a:latin typeface="Calibri" charset="0"/>
                <a:cs typeface="Calibri" charset="0"/>
              </a:rPr>
              <a:t>Historic Preservation Process</a:t>
            </a:r>
          </a:p>
          <a:p>
            <a:pPr marL="457200" lvl="1" indent="0">
              <a:buNone/>
            </a:pPr>
            <a:endParaRPr lang="en-US" sz="2600" b="1" dirty="0">
              <a:solidFill>
                <a:srgbClr val="003142"/>
              </a:solidFill>
              <a:latin typeface="Calibri" charset="0"/>
              <a:cs typeface="Calibri" charset="0"/>
            </a:endParaRPr>
          </a:p>
          <a:p>
            <a:pPr lvl="1"/>
            <a:r>
              <a:rPr lang="en-US" sz="2600" b="1" dirty="0">
                <a:solidFill>
                  <a:srgbClr val="003142"/>
                </a:solidFill>
                <a:latin typeface="Calibri" charset="0"/>
                <a:cs typeface="Calibri" charset="0"/>
              </a:rPr>
              <a:t>Financial Feasibility Reports</a:t>
            </a:r>
          </a:p>
          <a:p>
            <a:pPr lvl="1"/>
            <a:endParaRPr lang="en-US" sz="2600" b="1" dirty="0">
              <a:solidFill>
                <a:srgbClr val="003142"/>
              </a:solidFill>
              <a:latin typeface="Calibri" charset="0"/>
              <a:cs typeface="Calibri" charset="0"/>
            </a:endParaRPr>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33</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38233611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979544"/>
            <a:ext cx="9735105" cy="3870840"/>
          </a:xfrm>
        </p:spPr>
        <p:txBody>
          <a:bodyPr>
            <a:normAutofit/>
          </a:bodyPr>
          <a:lstStyle/>
          <a:p>
            <a:pPr marL="0" lvl="0" indent="0">
              <a:buNone/>
            </a:pPr>
            <a:r>
              <a:rPr lang="en-US" sz="2600" b="1" dirty="0">
                <a:solidFill>
                  <a:srgbClr val="003142"/>
                </a:solidFill>
                <a:latin typeface="Calibri" charset="0"/>
                <a:cs typeface="Calibri" charset="0"/>
              </a:rPr>
              <a:t>Borrower hire advisors: architectural, legal, financial, environmental and have RD approve agreements.</a:t>
            </a:r>
          </a:p>
          <a:p>
            <a:pPr marL="0" lvl="0" indent="0">
              <a:buNone/>
            </a:pPr>
            <a:endParaRPr lang="en-US" sz="2600" b="1" dirty="0">
              <a:solidFill>
                <a:srgbClr val="003142"/>
              </a:solidFill>
              <a:latin typeface="Calibri" charset="0"/>
              <a:cs typeface="Calibri" charset="0"/>
            </a:endParaRPr>
          </a:p>
          <a:p>
            <a:pPr marL="0" lvl="0" indent="0">
              <a:buNone/>
            </a:pPr>
            <a:r>
              <a:rPr lang="en-US" sz="2600" b="1" dirty="0">
                <a:solidFill>
                  <a:srgbClr val="003142"/>
                </a:solidFill>
                <a:latin typeface="Calibri" charset="0"/>
                <a:cs typeface="Calibri" charset="0"/>
              </a:rPr>
              <a:t>Architect/engineer must produce Preliminary Architectural Report (PAR).</a:t>
            </a:r>
          </a:p>
          <a:p>
            <a:pPr marL="0" lvl="0" indent="0">
              <a:buNone/>
            </a:pPr>
            <a:endParaRPr lang="en-US" sz="2600" b="1" dirty="0">
              <a:solidFill>
                <a:srgbClr val="003142"/>
              </a:solidFill>
              <a:latin typeface="Calibri" charset="0"/>
              <a:cs typeface="Calibri" charset="0"/>
            </a:endParaRPr>
          </a:p>
          <a:p>
            <a:pPr marL="0" lvl="0" indent="0">
              <a:buNone/>
            </a:pPr>
            <a:r>
              <a:rPr lang="en-US" sz="2600" b="1" dirty="0">
                <a:solidFill>
                  <a:srgbClr val="003142"/>
                </a:solidFill>
                <a:latin typeface="Calibri" charset="0"/>
                <a:cs typeface="Calibri" charset="0"/>
              </a:rPr>
              <a:t>Should consult with State Historic Preservation Officer.</a:t>
            </a:r>
          </a:p>
          <a:p>
            <a:pPr marL="457200" lvl="1" indent="0">
              <a:buNone/>
            </a:pPr>
            <a:endParaRPr lang="en-US" sz="2600" b="1" dirty="0">
              <a:solidFill>
                <a:srgbClr val="003142"/>
              </a:solidFill>
              <a:latin typeface="Calibri" charset="0"/>
              <a:cs typeface="Calibri" charset="0"/>
            </a:endParaRPr>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34</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31868860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837678"/>
            <a:ext cx="9033769" cy="4758431"/>
          </a:xfrm>
        </p:spPr>
        <p:txBody>
          <a:bodyPr>
            <a:normAutofit/>
          </a:bodyPr>
          <a:lstStyle/>
          <a:p>
            <a:pPr marL="0" lvl="0" indent="0">
              <a:buNone/>
            </a:pPr>
            <a:r>
              <a:rPr lang="en-US" sz="3200" b="1" dirty="0">
                <a:solidFill>
                  <a:srgbClr val="003142"/>
                </a:solidFill>
                <a:latin typeface="Calibri" charset="0"/>
                <a:cs typeface="Calibri" charset="0"/>
              </a:rPr>
              <a:t>Collateral</a:t>
            </a:r>
          </a:p>
          <a:p>
            <a:pPr marL="0" lvl="0" indent="0">
              <a:buNone/>
            </a:pPr>
            <a:endParaRPr lang="en-US" sz="3200" b="1" dirty="0">
              <a:solidFill>
                <a:srgbClr val="003142"/>
              </a:solidFill>
              <a:latin typeface="Calibri" charset="0"/>
              <a:cs typeface="Calibri" charset="0"/>
            </a:endParaRPr>
          </a:p>
          <a:p>
            <a:pPr marL="0" indent="0">
              <a:buNone/>
            </a:pPr>
            <a:r>
              <a:rPr lang="en-US" sz="2400" dirty="0">
                <a:latin typeface="Times" panose="02020603050405020304" pitchFamily="18" charset="0"/>
                <a:cs typeface="Times" panose="02020603050405020304" pitchFamily="18" charset="0"/>
              </a:rPr>
              <a:t>Borrowers must pledge sufficient assets to ensure repayment of the loan. The security may include any combination of the following: real estate, machinery &amp; equipment, assured income, or accounts receivable.</a:t>
            </a:r>
          </a:p>
          <a:p>
            <a:pPr marL="0" indent="0">
              <a:buNone/>
            </a:pPr>
            <a:endParaRPr lang="en-US" dirty="0"/>
          </a:p>
          <a:p>
            <a:pPr marL="0" indent="0">
              <a:buNone/>
            </a:pPr>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35</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30618207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837678"/>
            <a:ext cx="9033769" cy="4811697"/>
          </a:xfrm>
        </p:spPr>
        <p:txBody>
          <a:bodyPr>
            <a:normAutofit fontScale="70000" lnSpcReduction="20000"/>
          </a:bodyPr>
          <a:lstStyle/>
          <a:p>
            <a:pPr marL="0" lvl="0" indent="0">
              <a:buNone/>
            </a:pPr>
            <a:r>
              <a:rPr lang="en-US" sz="5800" b="1" dirty="0">
                <a:solidFill>
                  <a:srgbClr val="003142"/>
                </a:solidFill>
                <a:latin typeface="Calibri" charset="0"/>
                <a:cs typeface="Calibri" charset="0"/>
              </a:rPr>
              <a:t>Security</a:t>
            </a:r>
          </a:p>
          <a:p>
            <a:pPr marL="0" indent="0">
              <a:buNone/>
            </a:pPr>
            <a:r>
              <a:rPr lang="en-US" sz="2800" b="1" dirty="0"/>
              <a:t>Public Bodies </a:t>
            </a:r>
          </a:p>
          <a:p>
            <a:endParaRPr lang="en-US" sz="2800" dirty="0"/>
          </a:p>
          <a:p>
            <a:pPr marL="0" indent="0">
              <a:buNone/>
            </a:pPr>
            <a:r>
              <a:rPr lang="en-US" sz="2400" dirty="0"/>
              <a:t>	</a:t>
            </a:r>
            <a:r>
              <a:rPr lang="en-US" sz="3200" dirty="0"/>
              <a:t>Bonds </a:t>
            </a:r>
          </a:p>
          <a:p>
            <a:pPr lvl="3"/>
            <a:r>
              <a:rPr lang="en-US" sz="2600" dirty="0"/>
              <a:t>General Obligation (GO)</a:t>
            </a:r>
          </a:p>
          <a:p>
            <a:pPr marL="457200" lvl="1" indent="0">
              <a:buNone/>
            </a:pPr>
            <a:endParaRPr lang="en-US" sz="2600" dirty="0"/>
          </a:p>
          <a:p>
            <a:pPr lvl="3"/>
            <a:r>
              <a:rPr lang="en-US" sz="2600" dirty="0"/>
              <a:t>Revenue bonds </a:t>
            </a:r>
          </a:p>
          <a:p>
            <a:pPr lvl="1"/>
            <a:endParaRPr lang="en-US" dirty="0"/>
          </a:p>
          <a:p>
            <a:pPr marL="0" indent="0">
              <a:buNone/>
            </a:pPr>
            <a:r>
              <a:rPr lang="en-US" sz="2400" dirty="0"/>
              <a:t>	</a:t>
            </a:r>
            <a:r>
              <a:rPr lang="en-US" sz="3200" dirty="0"/>
              <a:t>When bonds are not used: a. Promissory Notes; </a:t>
            </a:r>
          </a:p>
          <a:p>
            <a:endParaRPr lang="en-US" sz="2400" dirty="0"/>
          </a:p>
          <a:p>
            <a:pPr lvl="3"/>
            <a:r>
              <a:rPr lang="en-US" sz="2300" dirty="0"/>
              <a:t>Real Estate Mortgages or Deeds of Trust; </a:t>
            </a:r>
          </a:p>
          <a:p>
            <a:pPr marL="457200" lvl="1" indent="0">
              <a:buNone/>
            </a:pPr>
            <a:endParaRPr lang="en-US" sz="2300" dirty="0"/>
          </a:p>
          <a:p>
            <a:pPr lvl="3"/>
            <a:r>
              <a:rPr lang="en-US" sz="2300" dirty="0"/>
              <a:t>Financing Statements; </a:t>
            </a:r>
          </a:p>
          <a:p>
            <a:pPr marL="457200" lvl="1" indent="0">
              <a:buNone/>
            </a:pPr>
            <a:endParaRPr lang="en-US" sz="2300" dirty="0"/>
          </a:p>
          <a:p>
            <a:pPr lvl="3"/>
            <a:r>
              <a:rPr lang="en-US" sz="2300" dirty="0"/>
              <a:t>Security Agreements. </a:t>
            </a:r>
            <a:endParaRPr lang="en-US" sz="3200" b="1" dirty="0">
              <a:solidFill>
                <a:srgbClr val="003142"/>
              </a:solidFill>
              <a:latin typeface="Calibri" charset="0"/>
              <a:cs typeface="Calibri" charset="0"/>
            </a:endParaRPr>
          </a:p>
          <a:p>
            <a:pPr marL="0" indent="0">
              <a:buNone/>
            </a:pPr>
            <a:r>
              <a:rPr lang="en-US" sz="2400" dirty="0">
                <a:latin typeface="Times" panose="02020603050405020304" pitchFamily="18" charset="0"/>
                <a:cs typeface="Times" panose="02020603050405020304" pitchFamily="18" charset="0"/>
              </a:rPr>
              <a:t> </a:t>
            </a:r>
          </a:p>
          <a:p>
            <a:pPr marL="0" indent="0">
              <a:buNone/>
            </a:pPr>
            <a:endParaRPr lang="en-US" dirty="0"/>
          </a:p>
          <a:p>
            <a:pPr marL="0" indent="0">
              <a:buNone/>
            </a:pPr>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36</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6406339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837678"/>
            <a:ext cx="9033769" cy="4811697"/>
          </a:xfrm>
        </p:spPr>
        <p:txBody>
          <a:bodyPr>
            <a:normAutofit fontScale="92500" lnSpcReduction="10000"/>
          </a:bodyPr>
          <a:lstStyle/>
          <a:p>
            <a:pPr marL="0" lvl="0" indent="0">
              <a:buNone/>
            </a:pPr>
            <a:r>
              <a:rPr lang="en-US" sz="4300" b="1" dirty="0">
                <a:solidFill>
                  <a:srgbClr val="003142"/>
                </a:solidFill>
                <a:latin typeface="Calibri" charset="0"/>
                <a:cs typeface="Calibri" charset="0"/>
              </a:rPr>
              <a:t>Security</a:t>
            </a:r>
          </a:p>
          <a:p>
            <a:pPr marL="0" indent="0">
              <a:buNone/>
            </a:pPr>
            <a:r>
              <a:rPr lang="en-US" sz="2200" b="1" dirty="0"/>
              <a:t>Nonprofits </a:t>
            </a:r>
            <a:endParaRPr lang="en-US" sz="2200" dirty="0"/>
          </a:p>
          <a:p>
            <a:pPr lvl="1"/>
            <a:r>
              <a:rPr lang="en-US" sz="2200" dirty="0"/>
              <a:t>Promissory Notes (Form RD 440-22); </a:t>
            </a:r>
          </a:p>
          <a:p>
            <a:pPr marL="457200" lvl="1" indent="0">
              <a:buNone/>
            </a:pPr>
            <a:endParaRPr lang="en-US" sz="2200" dirty="0"/>
          </a:p>
          <a:p>
            <a:pPr lvl="1"/>
            <a:r>
              <a:rPr lang="en-US" sz="2200" dirty="0"/>
              <a:t>Real Estate Mortgages or Deeds of Trust; </a:t>
            </a:r>
          </a:p>
          <a:p>
            <a:pPr marL="457200" lvl="1" indent="0">
              <a:buNone/>
            </a:pPr>
            <a:endParaRPr lang="en-US" sz="2200" dirty="0"/>
          </a:p>
          <a:p>
            <a:pPr lvl="1"/>
            <a:r>
              <a:rPr lang="en-US" sz="2200" dirty="0"/>
              <a:t>Financing Statements (Form UCC-1); </a:t>
            </a:r>
          </a:p>
          <a:p>
            <a:pPr marL="457200" lvl="1" indent="0">
              <a:buNone/>
            </a:pPr>
            <a:endParaRPr lang="en-US" sz="2200" dirty="0"/>
          </a:p>
          <a:p>
            <a:pPr lvl="1"/>
            <a:r>
              <a:rPr lang="en-US" sz="2200" dirty="0"/>
              <a:t>Security Agreements </a:t>
            </a:r>
            <a:r>
              <a:rPr lang="en-US" sz="2200" u="sng" dirty="0"/>
              <a:t>(Form RD 1942-9)</a:t>
            </a:r>
            <a:r>
              <a:rPr lang="en-US" sz="2200" dirty="0"/>
              <a:t>; </a:t>
            </a:r>
          </a:p>
          <a:p>
            <a:pPr lvl="2"/>
            <a:r>
              <a:rPr lang="en-US" sz="1600" dirty="0"/>
              <a:t>Deposit Agreements; </a:t>
            </a:r>
          </a:p>
          <a:p>
            <a:pPr marL="914400" lvl="2" indent="0">
              <a:buNone/>
            </a:pPr>
            <a:endParaRPr lang="en-US" sz="1600" dirty="0"/>
          </a:p>
          <a:p>
            <a:pPr lvl="2"/>
            <a:r>
              <a:rPr lang="en-US" sz="1600" dirty="0"/>
              <a:t>Unconditional Guarantees. </a:t>
            </a:r>
          </a:p>
          <a:p>
            <a:endParaRPr lang="en-US" dirty="0"/>
          </a:p>
          <a:p>
            <a:pPr marL="0" indent="0">
              <a:buNone/>
            </a:pPr>
            <a:r>
              <a:rPr lang="en-US" sz="2400" dirty="0">
                <a:latin typeface="Times" panose="02020603050405020304" pitchFamily="18" charset="0"/>
                <a:cs typeface="Times" panose="02020603050405020304" pitchFamily="18" charset="0"/>
              </a:rPr>
              <a:t> </a:t>
            </a:r>
          </a:p>
          <a:p>
            <a:pPr marL="0" indent="0">
              <a:buNone/>
            </a:pPr>
            <a:endParaRPr lang="en-US" dirty="0"/>
          </a:p>
          <a:p>
            <a:pPr marL="0" indent="0">
              <a:buNone/>
            </a:pPr>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37</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40215449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837678"/>
            <a:ext cx="9033769" cy="4811697"/>
          </a:xfrm>
        </p:spPr>
        <p:txBody>
          <a:bodyPr>
            <a:normAutofit/>
          </a:bodyPr>
          <a:lstStyle/>
          <a:p>
            <a:pPr marL="0" lvl="0" indent="0">
              <a:buNone/>
            </a:pPr>
            <a:r>
              <a:rPr lang="en-US" sz="4300" b="1" dirty="0">
                <a:solidFill>
                  <a:srgbClr val="003142"/>
                </a:solidFill>
                <a:latin typeface="Calibri" charset="0"/>
                <a:cs typeface="Calibri" charset="0"/>
              </a:rPr>
              <a:t>Security</a:t>
            </a:r>
          </a:p>
          <a:p>
            <a:pPr marL="0" indent="0">
              <a:buNone/>
            </a:pPr>
            <a:r>
              <a:rPr lang="en-US" sz="2000" b="1" dirty="0"/>
              <a:t>Tribes </a:t>
            </a:r>
          </a:p>
          <a:p>
            <a:pPr marL="0" indent="0">
              <a:buNone/>
            </a:pPr>
            <a:endParaRPr lang="en-US" dirty="0"/>
          </a:p>
          <a:p>
            <a:pPr lvl="1"/>
            <a:r>
              <a:rPr lang="en-US" sz="2000" dirty="0"/>
              <a:t>Assignment of general Tribal income in the form of a Tribal Resolution; </a:t>
            </a:r>
          </a:p>
          <a:p>
            <a:pPr marL="457200" lvl="1" indent="0">
              <a:buNone/>
            </a:pPr>
            <a:endParaRPr lang="en-US" sz="2000" dirty="0"/>
          </a:p>
          <a:p>
            <a:pPr lvl="1"/>
            <a:r>
              <a:rPr lang="en-US" sz="2000" dirty="0"/>
              <a:t>Lien on specific revenue source generated by the Tribe; i.e., sales tax, fuel tax, gaming revenue (casino); </a:t>
            </a:r>
          </a:p>
          <a:p>
            <a:pPr lvl="1"/>
            <a:endParaRPr lang="en-US" sz="2000" dirty="0"/>
          </a:p>
          <a:p>
            <a:pPr lvl="1"/>
            <a:r>
              <a:rPr lang="en-US" sz="2000" dirty="0"/>
              <a:t>Tribal General Obligation Bond.</a:t>
            </a:r>
          </a:p>
          <a:p>
            <a:pPr marL="0" indent="0">
              <a:buNone/>
            </a:pPr>
            <a:endParaRPr lang="en-US" dirty="0"/>
          </a:p>
          <a:p>
            <a:pPr marL="0" indent="0">
              <a:buNone/>
            </a:pPr>
            <a:r>
              <a:rPr lang="en-US" sz="2400" dirty="0">
                <a:latin typeface="Times" panose="02020603050405020304" pitchFamily="18" charset="0"/>
                <a:cs typeface="Times" panose="02020603050405020304" pitchFamily="18" charset="0"/>
              </a:rPr>
              <a:t> </a:t>
            </a:r>
          </a:p>
          <a:p>
            <a:pPr marL="0" indent="0">
              <a:buNone/>
            </a:pPr>
            <a:endParaRPr lang="en-US" dirty="0"/>
          </a:p>
          <a:p>
            <a:pPr marL="0" indent="0">
              <a:buNone/>
            </a:pPr>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38</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38624749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505108" y="1979543"/>
            <a:ext cx="10387793" cy="4376807"/>
          </a:xfrm>
        </p:spPr>
        <p:txBody>
          <a:bodyPr>
            <a:normAutofit/>
          </a:bodyPr>
          <a:lstStyle/>
          <a:p>
            <a:pPr marL="0" indent="0">
              <a:buNone/>
            </a:pPr>
            <a:endParaRPr lang="en-US" sz="2400" b="1" dirty="0">
              <a:solidFill>
                <a:srgbClr val="003142"/>
              </a:solidFill>
            </a:endParaRPr>
          </a:p>
          <a:p>
            <a:pPr marL="0" indent="0">
              <a:buNone/>
            </a:pPr>
            <a:r>
              <a:rPr lang="en-US" sz="2400" b="1" dirty="0">
                <a:solidFill>
                  <a:srgbClr val="003142"/>
                </a:solidFill>
              </a:rPr>
              <a:t>	Discussion on Application Best Practices and Lesson Learned </a:t>
            </a:r>
          </a:p>
          <a:p>
            <a:pPr marL="0" indent="0">
              <a:buNone/>
            </a:pPr>
            <a:endParaRPr lang="en-US" sz="2400" b="1" dirty="0">
              <a:solidFill>
                <a:srgbClr val="003142"/>
              </a:solidFill>
            </a:endParaRPr>
          </a:p>
          <a:p>
            <a:pPr marL="0" indent="0">
              <a:buNone/>
            </a:pPr>
            <a:endParaRPr lang="en-US" sz="2400" b="1" dirty="0">
              <a:solidFill>
                <a:srgbClr val="003142"/>
              </a:solidFill>
            </a:endParaRPr>
          </a:p>
          <a:p>
            <a:pPr marL="0" indent="0" algn="ctr">
              <a:buNone/>
            </a:pPr>
            <a:r>
              <a:rPr lang="en-US" sz="3200" b="1" dirty="0">
                <a:solidFill>
                  <a:srgbClr val="003142"/>
                </a:solidFill>
              </a:rPr>
              <a:t>Anita Lopez, </a:t>
            </a:r>
          </a:p>
          <a:p>
            <a:pPr marL="0" indent="0" algn="ctr">
              <a:buNone/>
            </a:pPr>
            <a:r>
              <a:rPr lang="en-US" sz="3200" b="1" dirty="0">
                <a:solidFill>
                  <a:srgbClr val="003142"/>
                </a:solidFill>
              </a:rPr>
              <a:t>Community Facilities Program</a:t>
            </a:r>
          </a:p>
          <a:p>
            <a:pPr marL="0" indent="0" algn="ctr">
              <a:buNone/>
            </a:pPr>
            <a:r>
              <a:rPr lang="en-US" sz="3200" b="1" dirty="0">
                <a:solidFill>
                  <a:srgbClr val="003142"/>
                </a:solidFill>
              </a:rPr>
              <a:t>Asset Risk Coordinator</a:t>
            </a:r>
          </a:p>
          <a:p>
            <a:pPr marL="0" indent="0">
              <a:buNone/>
            </a:pPr>
            <a:endParaRPr lang="en-US" sz="1800" b="1" dirty="0">
              <a:solidFill>
                <a:srgbClr val="003142"/>
              </a:solidFill>
            </a:endParaRPr>
          </a:p>
          <a:p>
            <a:pPr marL="457200" lvl="1" indent="0">
              <a:buNone/>
            </a:pPr>
            <a:r>
              <a:rPr lang="en-US" sz="1500" b="1" dirty="0">
                <a:solidFill>
                  <a:srgbClr val="003142"/>
                </a:solidFill>
              </a:rPr>
              <a:t>	</a:t>
            </a:r>
          </a:p>
          <a:p>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39</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11006730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979543"/>
            <a:ext cx="10515600" cy="4376807"/>
          </a:xfrm>
        </p:spPr>
        <p:txBody>
          <a:bodyPr>
            <a:normAutofit/>
          </a:bodyPr>
          <a:lstStyle/>
          <a:p>
            <a:pPr marL="0" indent="0">
              <a:buNone/>
            </a:pPr>
            <a:endParaRPr lang="en-US" sz="2400" b="1" dirty="0">
              <a:solidFill>
                <a:srgbClr val="003142"/>
              </a:solidFill>
            </a:endParaRPr>
          </a:p>
          <a:p>
            <a:pPr marL="0" indent="0">
              <a:buNone/>
            </a:pPr>
            <a:endParaRPr lang="en-US" sz="2400" b="1" dirty="0">
              <a:solidFill>
                <a:srgbClr val="003142"/>
              </a:solidFill>
            </a:endParaRPr>
          </a:p>
          <a:p>
            <a:pPr marL="0" indent="0">
              <a:buNone/>
            </a:pPr>
            <a:endParaRPr lang="en-US" sz="2400" b="1" dirty="0">
              <a:solidFill>
                <a:srgbClr val="003142"/>
              </a:solidFill>
            </a:endParaRPr>
          </a:p>
          <a:p>
            <a:pPr marL="0" indent="0">
              <a:buNone/>
            </a:pPr>
            <a:r>
              <a:rPr lang="en-US" sz="2400" b="1" dirty="0">
                <a:solidFill>
                  <a:srgbClr val="003142"/>
                </a:solidFill>
              </a:rPr>
              <a:t>			Step 4:   Closing and Construction</a:t>
            </a:r>
            <a:endParaRPr lang="en-US" sz="1800" b="1" dirty="0">
              <a:solidFill>
                <a:srgbClr val="003142"/>
              </a:solidFill>
            </a:endParaRPr>
          </a:p>
          <a:p>
            <a:pPr marL="457200" lvl="1" indent="0">
              <a:buNone/>
            </a:pPr>
            <a:r>
              <a:rPr lang="en-US" sz="1500" b="1" dirty="0">
                <a:solidFill>
                  <a:srgbClr val="003142"/>
                </a:solidFill>
              </a:rPr>
              <a:t>	</a:t>
            </a:r>
          </a:p>
          <a:p>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40</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Rural Development (RD) - Community Facilities </a:t>
            </a:r>
            <a:endParaRPr lang="en-US" dirty="0"/>
          </a:p>
        </p:txBody>
      </p:sp>
    </p:spTree>
    <p:extLst>
      <p:ext uri="{BB962C8B-B14F-4D97-AF65-F5344CB8AC3E}">
        <p14:creationId xmlns:p14="http://schemas.microsoft.com/office/powerpoint/2010/main" val="3040300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9EA552-527A-460B-811E-0CE59B483F8B}"/>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DCEA227A-4A45-494E-96DA-4205713C2FBF}"/>
              </a:ext>
            </a:extLst>
          </p:cNvPr>
          <p:cNvPicPr>
            <a:picLocks noGrp="1" noChangeAspect="1"/>
          </p:cNvPicPr>
          <p:nvPr>
            <p:ph idx="1"/>
          </p:nvPr>
        </p:nvPicPr>
        <p:blipFill>
          <a:blip r:embed="rId2"/>
          <a:stretch>
            <a:fillRect/>
          </a:stretch>
        </p:blipFill>
        <p:spPr>
          <a:xfrm>
            <a:off x="0" y="0"/>
            <a:ext cx="12192000" cy="6721475"/>
          </a:xfrm>
          <a:prstGeom prst="rect">
            <a:avLst/>
          </a:prstGeom>
        </p:spPr>
      </p:pic>
    </p:spTree>
    <p:extLst>
      <p:ext uri="{BB962C8B-B14F-4D97-AF65-F5344CB8AC3E}">
        <p14:creationId xmlns:p14="http://schemas.microsoft.com/office/powerpoint/2010/main" val="18476539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FAAB94-E011-42B1-8B2F-777731C6C07F}"/>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B4206BC1-40A8-4D5A-BB3A-A38ED7ECB2DB}"/>
              </a:ext>
            </a:extLst>
          </p:cNvPr>
          <p:cNvPicPr>
            <a:picLocks noGrp="1" noChangeAspect="1"/>
          </p:cNvPicPr>
          <p:nvPr>
            <p:ph idx="1"/>
          </p:nvPr>
        </p:nvPicPr>
        <p:blipFill>
          <a:blip r:embed="rId2"/>
          <a:stretch>
            <a:fillRect/>
          </a:stretch>
        </p:blipFill>
        <p:spPr>
          <a:xfrm>
            <a:off x="0" y="0"/>
            <a:ext cx="12192000" cy="6721475"/>
          </a:xfrm>
          <a:prstGeom prst="rect">
            <a:avLst/>
          </a:prstGeom>
        </p:spPr>
      </p:pic>
    </p:spTree>
    <p:extLst>
      <p:ext uri="{BB962C8B-B14F-4D97-AF65-F5344CB8AC3E}">
        <p14:creationId xmlns:p14="http://schemas.microsoft.com/office/powerpoint/2010/main" val="28623855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FB47F-4FAB-4D9F-9E30-6C35DBE27A99}"/>
              </a:ext>
            </a:extLst>
          </p:cNvPr>
          <p:cNvSpPr>
            <a:spLocks noGrp="1"/>
          </p:cNvSpPr>
          <p:nvPr>
            <p:ph idx="1"/>
          </p:nvPr>
        </p:nvSpPr>
        <p:spPr>
          <a:xfrm>
            <a:off x="838200" y="1909823"/>
            <a:ext cx="10196744" cy="4178462"/>
          </a:xfrm>
        </p:spPr>
        <p:txBody>
          <a:bodyPr>
            <a:normAutofit/>
          </a:bodyPr>
          <a:lstStyle/>
          <a:p>
            <a:pPr marL="0" indent="0">
              <a:buNone/>
            </a:pPr>
            <a:r>
              <a:rPr lang="en-US" dirty="0"/>
              <a:t> </a:t>
            </a:r>
          </a:p>
          <a:p>
            <a:pPr marL="0" indent="0">
              <a:buNone/>
            </a:pPr>
            <a:endParaRPr lang="en-US" dirty="0"/>
          </a:p>
          <a:p>
            <a:pPr marL="0" indent="0">
              <a:buNone/>
            </a:pPr>
            <a:endParaRPr lang="en-US" dirty="0"/>
          </a:p>
        </p:txBody>
      </p:sp>
      <p:sp>
        <p:nvSpPr>
          <p:cNvPr id="9" name="Slide Number Placeholder 2">
            <a:extLst>
              <a:ext uri="{FF2B5EF4-FFF2-40B4-BE49-F238E27FC236}">
                <a16:creationId xmlns:a16="http://schemas.microsoft.com/office/drawing/2014/main" id="{41CB3223-8523-4B2F-9CAC-D2B33E84A76B}"/>
              </a:ext>
            </a:extLst>
          </p:cNvPr>
          <p:cNvSpPr>
            <a:spLocks noGrp="1"/>
          </p:cNvSpPr>
          <p:nvPr>
            <p:ph type="sldNum" sz="quarter" idx="12"/>
          </p:nvPr>
        </p:nvSpPr>
        <p:spPr/>
        <p:txBody>
          <a:bodyPr/>
          <a:lstStyle/>
          <a:p>
            <a:fld id="{1C878A2C-F00F-4BDB-A221-89F58F4F764F}" type="slidenum">
              <a:rPr lang="en-US" smtClean="0"/>
              <a:t>43</a:t>
            </a:fld>
            <a:endParaRPr lang="en-US" dirty="0"/>
          </a:p>
        </p:txBody>
      </p:sp>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a:xfrm>
            <a:off x="838200" y="424695"/>
            <a:ext cx="10515600" cy="1325563"/>
          </a:xfrm>
        </p:spPr>
        <p:txBody>
          <a:bodyPr>
            <a:normAutofit/>
          </a:bodyPr>
          <a:lstStyle/>
          <a:p>
            <a:r>
              <a:rPr lang="en-US" b="1" dirty="0"/>
              <a:t>Takeaways: </a:t>
            </a:r>
            <a:endParaRPr lang="en-US" dirty="0"/>
          </a:p>
        </p:txBody>
      </p:sp>
      <p:sp>
        <p:nvSpPr>
          <p:cNvPr id="5" name="Rectangle 4">
            <a:extLst>
              <a:ext uri="{FF2B5EF4-FFF2-40B4-BE49-F238E27FC236}">
                <a16:creationId xmlns:a16="http://schemas.microsoft.com/office/drawing/2014/main" id="{266A8E18-3673-422A-AF29-A74BE307F67A}"/>
              </a:ext>
            </a:extLst>
          </p:cNvPr>
          <p:cNvSpPr/>
          <p:nvPr/>
        </p:nvSpPr>
        <p:spPr>
          <a:xfrm>
            <a:off x="2379215" y="1920161"/>
            <a:ext cx="8720334" cy="4579715"/>
          </a:xfrm>
          <a:prstGeom prst="rect">
            <a:avLst/>
          </a:prstGeom>
        </p:spPr>
        <p:txBody>
          <a:bodyPr wrap="square">
            <a:spAutoFit/>
          </a:bodyPr>
          <a:lstStyle/>
          <a:p>
            <a:pPr marL="457200" lvl="0" indent="-457200">
              <a:lnSpc>
                <a:spcPct val="90000"/>
              </a:lnSpc>
              <a:buFont typeface="Arial" panose="020B0604020202020204" pitchFamily="34" charset="0"/>
              <a:buChar char="•"/>
              <a:defRPr/>
            </a:pPr>
            <a:r>
              <a:rPr lang="en-US" altLang="en-US" kern="0" dirty="0">
                <a:solidFill>
                  <a:srgbClr val="000000"/>
                </a:solidFill>
                <a:latin typeface="Times" panose="02020603050405020304" pitchFamily="18" charset="0"/>
                <a:cs typeface="Times" panose="02020603050405020304" pitchFamily="18" charset="0"/>
              </a:rPr>
              <a:t>Primary Eligibility Questions</a:t>
            </a:r>
          </a:p>
          <a:p>
            <a:pPr marL="914400" lvl="1" indent="-457200">
              <a:lnSpc>
                <a:spcPct val="90000"/>
              </a:lnSpc>
              <a:buFont typeface="Arial" panose="020B0604020202020204" pitchFamily="34" charset="0"/>
              <a:buChar char="•"/>
              <a:defRPr/>
            </a:pPr>
            <a:r>
              <a:rPr lang="en-US" altLang="en-US" kern="0" dirty="0">
                <a:solidFill>
                  <a:srgbClr val="000000"/>
                </a:solidFill>
                <a:latin typeface="Times" panose="02020603050405020304" pitchFamily="18" charset="0"/>
                <a:cs typeface="Times" panose="02020603050405020304" pitchFamily="18" charset="0"/>
              </a:rPr>
              <a:t>Entity</a:t>
            </a:r>
          </a:p>
          <a:p>
            <a:pPr marL="914400" lvl="1" indent="-457200">
              <a:lnSpc>
                <a:spcPct val="90000"/>
              </a:lnSpc>
              <a:buFont typeface="Arial" panose="020B0604020202020204" pitchFamily="34" charset="0"/>
              <a:buChar char="•"/>
              <a:defRPr/>
            </a:pPr>
            <a:r>
              <a:rPr lang="en-US" altLang="en-US" kern="0" dirty="0">
                <a:solidFill>
                  <a:srgbClr val="000000"/>
                </a:solidFill>
                <a:latin typeface="Times" panose="02020603050405020304" pitchFamily="18" charset="0"/>
                <a:cs typeface="Times" panose="02020603050405020304" pitchFamily="18" charset="0"/>
              </a:rPr>
              <a:t>Location</a:t>
            </a:r>
          </a:p>
          <a:p>
            <a:pPr marL="914400" lvl="1" indent="-457200">
              <a:lnSpc>
                <a:spcPct val="90000"/>
              </a:lnSpc>
              <a:buFont typeface="Arial" panose="020B0604020202020204" pitchFamily="34" charset="0"/>
              <a:buChar char="•"/>
              <a:defRPr/>
            </a:pPr>
            <a:r>
              <a:rPr lang="en-US" altLang="en-US" kern="0" dirty="0">
                <a:solidFill>
                  <a:srgbClr val="000000"/>
                </a:solidFill>
                <a:latin typeface="Times" panose="02020603050405020304" pitchFamily="18" charset="0"/>
                <a:cs typeface="Times" panose="02020603050405020304" pitchFamily="18" charset="0"/>
              </a:rPr>
              <a:t>Purpose</a:t>
            </a:r>
          </a:p>
          <a:p>
            <a:pPr marL="914400" lvl="1" indent="-457200">
              <a:lnSpc>
                <a:spcPct val="90000"/>
              </a:lnSpc>
              <a:buFont typeface="Arial" panose="020B0604020202020204" pitchFamily="34" charset="0"/>
              <a:buChar char="•"/>
              <a:defRPr/>
            </a:pPr>
            <a:endParaRPr lang="en-US" altLang="en-US" kern="0" dirty="0">
              <a:solidFill>
                <a:srgbClr val="000000"/>
              </a:solidFill>
              <a:latin typeface="Times" panose="02020603050405020304" pitchFamily="18" charset="0"/>
              <a:cs typeface="Times" panose="02020603050405020304" pitchFamily="18" charset="0"/>
            </a:endParaRPr>
          </a:p>
          <a:p>
            <a:pPr marL="457200" marR="0" lvl="0" indent="-457200" defTabSz="91440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altLang="en-US" b="0" i="0" u="none" strike="noStrike" kern="0" cap="none" spc="0" normalizeH="0" baseline="0" noProof="0" dirty="0">
                <a:ln>
                  <a:noFill/>
                </a:ln>
                <a:solidFill>
                  <a:srgbClr val="000000"/>
                </a:solidFill>
                <a:effectLst/>
                <a:uLnTx/>
                <a:uFillTx/>
                <a:latin typeface="Times" panose="02020603050405020304" pitchFamily="18" charset="0"/>
                <a:cs typeface="Times" panose="02020603050405020304" pitchFamily="18" charset="0"/>
              </a:rPr>
              <a:t>Legal authority to borrower money.</a:t>
            </a:r>
          </a:p>
          <a:p>
            <a:pPr marL="457200" marR="0" lvl="0" indent="-457200" defTabSz="914400" eaLnBrk="1" fontAlgn="auto" latinLnBrk="0" hangingPunct="1">
              <a:lnSpc>
                <a:spcPct val="90000"/>
              </a:lnSpc>
              <a:spcBef>
                <a:spcPts val="0"/>
              </a:spcBef>
              <a:spcAft>
                <a:spcPts val="0"/>
              </a:spcAft>
              <a:buClrTx/>
              <a:buSzTx/>
              <a:buFont typeface="Arial" panose="020B0604020202020204" pitchFamily="34" charset="0"/>
              <a:buChar char="•"/>
              <a:tabLst/>
              <a:defRPr/>
            </a:pPr>
            <a:endParaRPr lang="en-US" altLang="en-US" kern="0" dirty="0">
              <a:solidFill>
                <a:srgbClr val="000000"/>
              </a:solidFill>
              <a:latin typeface="Times" panose="02020603050405020304" pitchFamily="18" charset="0"/>
              <a:cs typeface="Times" panose="02020603050405020304" pitchFamily="18" charset="0"/>
            </a:endParaRPr>
          </a:p>
          <a:p>
            <a:pPr marL="457200" marR="0" lvl="0" indent="-457200" defTabSz="91440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altLang="en-US" b="0" i="0" u="none" strike="noStrike" kern="0" cap="none" spc="0" normalizeH="0" baseline="0" noProof="0" dirty="0">
                <a:ln>
                  <a:noFill/>
                </a:ln>
                <a:solidFill>
                  <a:srgbClr val="000000"/>
                </a:solidFill>
                <a:effectLst/>
                <a:uLnTx/>
                <a:uFillTx/>
                <a:latin typeface="Times" panose="02020603050405020304" pitchFamily="18" charset="0"/>
                <a:cs typeface="Times" panose="02020603050405020304" pitchFamily="18" charset="0"/>
              </a:rPr>
              <a:t>Facility must serve rural area.</a:t>
            </a:r>
          </a:p>
          <a:p>
            <a:pPr marR="0" lvl="0" defTabSz="914400" eaLnBrk="1" fontAlgn="auto" latinLnBrk="0" hangingPunct="1">
              <a:lnSpc>
                <a:spcPct val="90000"/>
              </a:lnSpc>
              <a:spcBef>
                <a:spcPts val="0"/>
              </a:spcBef>
              <a:spcAft>
                <a:spcPts val="0"/>
              </a:spcAft>
              <a:buClrTx/>
              <a:buSzTx/>
              <a:tabLst/>
              <a:defRPr/>
            </a:pPr>
            <a:endParaRPr kumimoji="0" lang="en-US" altLang="en-US" b="0" i="0" u="none" strike="noStrike" kern="0" cap="none" spc="0" normalizeH="0" baseline="0" noProof="0" dirty="0">
              <a:ln>
                <a:noFill/>
              </a:ln>
              <a:solidFill>
                <a:srgbClr val="000000"/>
              </a:solidFill>
              <a:effectLst/>
              <a:uLnTx/>
              <a:uFillTx/>
              <a:latin typeface="Times" panose="02020603050405020304" pitchFamily="18" charset="0"/>
              <a:cs typeface="Times" panose="02020603050405020304" pitchFamily="18" charset="0"/>
            </a:endParaRPr>
          </a:p>
          <a:p>
            <a:pPr marL="457200" marR="0" lvl="0" indent="-457200" defTabSz="91440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altLang="en-US" b="0" i="0" u="none" strike="noStrike" kern="0" cap="none" spc="0" normalizeH="0" baseline="0" noProof="0" dirty="0">
                <a:ln>
                  <a:noFill/>
                </a:ln>
                <a:solidFill>
                  <a:srgbClr val="000000"/>
                </a:solidFill>
                <a:effectLst/>
                <a:uLnTx/>
                <a:uFillTx/>
                <a:latin typeface="Times" panose="02020603050405020304" pitchFamily="18" charset="0"/>
                <a:cs typeface="Times" panose="02020603050405020304" pitchFamily="18" charset="0"/>
              </a:rPr>
              <a:t>Applicants must be unable to finance the project.</a:t>
            </a:r>
          </a:p>
          <a:p>
            <a:pPr marR="0" lvl="0" defTabSz="914400" eaLnBrk="1" fontAlgn="auto" latinLnBrk="0" hangingPunct="1">
              <a:lnSpc>
                <a:spcPct val="90000"/>
              </a:lnSpc>
              <a:spcBef>
                <a:spcPts val="0"/>
              </a:spcBef>
              <a:spcAft>
                <a:spcPts val="0"/>
              </a:spcAft>
              <a:buClrTx/>
              <a:buSzTx/>
              <a:tabLst/>
              <a:defRPr/>
            </a:pPr>
            <a:endParaRPr kumimoji="0" lang="en-US" altLang="en-US" b="0" i="0" u="none" strike="noStrike" kern="0" cap="none" spc="0" normalizeH="0" baseline="0" noProof="0" dirty="0">
              <a:ln>
                <a:noFill/>
              </a:ln>
              <a:solidFill>
                <a:srgbClr val="000000"/>
              </a:solidFill>
              <a:effectLst/>
              <a:uLnTx/>
              <a:uFillTx/>
              <a:latin typeface="Times" panose="02020603050405020304" pitchFamily="18" charset="0"/>
              <a:cs typeface="Times" panose="02020603050405020304" pitchFamily="18" charset="0"/>
            </a:endParaRPr>
          </a:p>
          <a:p>
            <a:pPr marL="457200" marR="0" lvl="0" indent="-457200" defTabSz="91440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altLang="en-US" b="0" i="0" u="none" strike="noStrike" kern="0" cap="none" spc="0" normalizeH="0" baseline="0" noProof="0" dirty="0">
                <a:ln>
                  <a:noFill/>
                </a:ln>
                <a:solidFill>
                  <a:srgbClr val="000000"/>
                </a:solidFill>
                <a:effectLst/>
                <a:uLnTx/>
                <a:uFillTx/>
                <a:latin typeface="Times" panose="02020603050405020304" pitchFamily="18" charset="0"/>
                <a:cs typeface="Times" panose="02020603050405020304" pitchFamily="18" charset="0"/>
              </a:rPr>
              <a:t>Demonstrate substantial community support.</a:t>
            </a:r>
          </a:p>
          <a:p>
            <a:pPr marR="0" lvl="0" defTabSz="914400" eaLnBrk="1" fontAlgn="auto" latinLnBrk="0" hangingPunct="1">
              <a:lnSpc>
                <a:spcPct val="90000"/>
              </a:lnSpc>
              <a:spcBef>
                <a:spcPts val="0"/>
              </a:spcBef>
              <a:spcAft>
                <a:spcPts val="0"/>
              </a:spcAft>
              <a:buClrTx/>
              <a:buSzTx/>
              <a:tabLst/>
              <a:defRPr/>
            </a:pPr>
            <a:endParaRPr kumimoji="0" lang="en-US" altLang="en-US" b="0" i="0" u="none" strike="noStrike" kern="0" cap="none" spc="0" normalizeH="0" baseline="0" noProof="0" dirty="0">
              <a:ln>
                <a:noFill/>
              </a:ln>
              <a:solidFill>
                <a:srgbClr val="000000"/>
              </a:solidFill>
              <a:effectLst/>
              <a:uLnTx/>
              <a:uFillTx/>
              <a:latin typeface="Times" panose="02020603050405020304" pitchFamily="18" charset="0"/>
              <a:cs typeface="Times" panose="02020603050405020304" pitchFamily="18" charset="0"/>
            </a:endParaRPr>
          </a:p>
          <a:p>
            <a:pPr marL="457200" marR="0" lvl="0" indent="-457200" defTabSz="91440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altLang="en-US" b="0" i="0" u="none" strike="noStrike" kern="0" cap="none" spc="0" normalizeH="0" baseline="0" noProof="0" dirty="0">
                <a:ln>
                  <a:noFill/>
                </a:ln>
                <a:solidFill>
                  <a:srgbClr val="000000"/>
                </a:solidFill>
                <a:effectLst/>
                <a:uLnTx/>
                <a:uFillTx/>
                <a:latin typeface="Times" panose="02020603050405020304" pitchFamily="18" charset="0"/>
                <a:cs typeface="Times" panose="02020603050405020304" pitchFamily="18" charset="0"/>
              </a:rPr>
              <a:t>Financial Feasibility Report</a:t>
            </a:r>
          </a:p>
          <a:p>
            <a:pPr marR="0" lvl="0" defTabSz="914400" eaLnBrk="1" fontAlgn="auto" latinLnBrk="0" hangingPunct="1">
              <a:lnSpc>
                <a:spcPct val="90000"/>
              </a:lnSpc>
              <a:spcBef>
                <a:spcPts val="0"/>
              </a:spcBef>
              <a:spcAft>
                <a:spcPts val="0"/>
              </a:spcAft>
              <a:buClrTx/>
              <a:buSzTx/>
              <a:tabLst/>
              <a:defRPr/>
            </a:pPr>
            <a:endParaRPr kumimoji="0" lang="en-US" altLang="en-US" b="0" i="0" u="none" strike="noStrike" kern="0" cap="none" spc="0" normalizeH="0" baseline="0" noProof="0" dirty="0">
              <a:ln>
                <a:noFill/>
              </a:ln>
              <a:solidFill>
                <a:srgbClr val="000000"/>
              </a:solidFill>
              <a:effectLst/>
              <a:uLnTx/>
              <a:uFillTx/>
              <a:latin typeface="Times" panose="02020603050405020304" pitchFamily="18" charset="0"/>
              <a:cs typeface="Times" panose="02020603050405020304" pitchFamily="18" charset="0"/>
            </a:endParaRPr>
          </a:p>
          <a:p>
            <a:pPr marL="457200" marR="0" lvl="0" indent="-457200" defTabSz="91440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altLang="en-US" b="0" i="0" u="none" strike="noStrike" kern="0" cap="none" spc="0" normalizeH="0" baseline="0" noProof="0" dirty="0">
                <a:ln>
                  <a:noFill/>
                </a:ln>
                <a:solidFill>
                  <a:srgbClr val="000000"/>
                </a:solidFill>
                <a:effectLst/>
                <a:uLnTx/>
                <a:uFillTx/>
                <a:latin typeface="Times" panose="02020603050405020304" pitchFamily="18" charset="0"/>
                <a:cs typeface="Times" panose="02020603050405020304" pitchFamily="18" charset="0"/>
              </a:rPr>
              <a:t>Environmental Review in accordance with NEPA requirements.</a:t>
            </a:r>
          </a:p>
          <a:p>
            <a:pPr marR="0" lvl="0" defTabSz="914400" eaLnBrk="1" fontAlgn="auto" latinLnBrk="0" hangingPunct="1">
              <a:lnSpc>
                <a:spcPct val="90000"/>
              </a:lnSpc>
              <a:spcBef>
                <a:spcPts val="0"/>
              </a:spcBef>
              <a:spcAft>
                <a:spcPts val="0"/>
              </a:spcAft>
              <a:buClrTx/>
              <a:buSzTx/>
              <a:tabLst/>
              <a:defRPr/>
            </a:pPr>
            <a:endParaRPr lang="en-US" altLang="en-US" kern="0" dirty="0">
              <a:solidFill>
                <a:srgbClr val="000000"/>
              </a:solidFill>
              <a:latin typeface="Times" panose="02020603050405020304" pitchFamily="18" charset="0"/>
              <a:cs typeface="Times" panose="02020603050405020304" pitchFamily="18" charset="0"/>
            </a:endParaRPr>
          </a:p>
          <a:p>
            <a:pPr marL="342900" marR="0" lvl="0" indent="-342900" defTabSz="914400" eaLnBrk="1" fontAlgn="auto" latinLnBrk="0" hangingPunct="1">
              <a:lnSpc>
                <a:spcPct val="90000"/>
              </a:lnSpc>
              <a:spcBef>
                <a:spcPts val="0"/>
              </a:spcBef>
              <a:spcAft>
                <a:spcPts val="0"/>
              </a:spcAft>
              <a:buClrTx/>
              <a:buSzTx/>
              <a:buFont typeface="Arial" panose="020B0604020202020204" pitchFamily="34" charset="0"/>
              <a:buChar char="•"/>
              <a:tabLst/>
              <a:defRPr/>
            </a:pPr>
            <a:r>
              <a:rPr lang="en-US" altLang="en-US" kern="0" dirty="0">
                <a:solidFill>
                  <a:srgbClr val="000000"/>
                </a:solidFill>
                <a:latin typeface="Times" panose="02020603050405020304" pitchFamily="18" charset="0"/>
                <a:cs typeface="Times" panose="02020603050405020304" pitchFamily="18" charset="0"/>
              </a:rPr>
              <a:t>  Success historical operation (5/5 Criteria)</a:t>
            </a:r>
            <a:endParaRPr kumimoji="0" lang="en-US" altLang="en-US" b="0" i="0" u="none" strike="noStrike" kern="0" cap="none" spc="0" normalizeH="0" baseline="0" noProof="0" dirty="0">
              <a:ln>
                <a:noFill/>
              </a:ln>
              <a:solidFill>
                <a:srgbClr val="000000"/>
              </a:solidFill>
              <a:effectLst/>
              <a:uLnTx/>
              <a:uFillTx/>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4271432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altLang="en-US" b="1" dirty="0"/>
              <a:t>www.rd.usda.gov</a:t>
            </a:r>
            <a:endParaRPr lang="en-US" dirty="0"/>
          </a:p>
        </p:txBody>
      </p:sp>
      <p:pic>
        <p:nvPicPr>
          <p:cNvPr id="3" name="Content Placeholder 5">
            <a:extLst>
              <a:ext uri="{FF2B5EF4-FFF2-40B4-BE49-F238E27FC236}">
                <a16:creationId xmlns:a16="http://schemas.microsoft.com/office/drawing/2014/main" id="{E44EE524-9C72-4345-8429-297324E962C9}"/>
              </a:ext>
            </a:extLst>
          </p:cNvPr>
          <p:cNvPicPr>
            <a:picLocks noChangeAspect="1"/>
          </p:cNvPicPr>
          <p:nvPr/>
        </p:nvPicPr>
        <p:blipFill>
          <a:blip r:embed="rId2"/>
          <a:stretch>
            <a:fillRect/>
          </a:stretch>
        </p:blipFill>
        <p:spPr>
          <a:xfrm>
            <a:off x="2286462" y="1667361"/>
            <a:ext cx="7619075" cy="5040610"/>
          </a:xfrm>
          <a:prstGeom prst="rect">
            <a:avLst/>
          </a:prstGeom>
        </p:spPr>
      </p:pic>
    </p:spTree>
    <p:extLst>
      <p:ext uri="{BB962C8B-B14F-4D97-AF65-F5344CB8AC3E}">
        <p14:creationId xmlns:p14="http://schemas.microsoft.com/office/powerpoint/2010/main" val="30119561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41A0F-142C-9F43-ADE9-3F7C56E1E71E}"/>
              </a:ext>
            </a:extLst>
          </p:cNvPr>
          <p:cNvSpPr>
            <a:spLocks noGrp="1"/>
          </p:cNvSpPr>
          <p:nvPr>
            <p:ph type="title"/>
          </p:nvPr>
        </p:nvSpPr>
        <p:spPr>
          <a:xfrm>
            <a:off x="4684759" y="1709736"/>
            <a:ext cx="4095257" cy="1015707"/>
          </a:xfrm>
        </p:spPr>
        <p:txBody>
          <a:bodyPr/>
          <a:lstStyle/>
          <a:p>
            <a:r>
              <a:rPr lang="en-US" dirty="0"/>
              <a:t>Questions</a:t>
            </a:r>
          </a:p>
        </p:txBody>
      </p:sp>
      <p:sp>
        <p:nvSpPr>
          <p:cNvPr id="3" name="Text Placeholder 2">
            <a:extLst>
              <a:ext uri="{FF2B5EF4-FFF2-40B4-BE49-F238E27FC236}">
                <a16:creationId xmlns:a16="http://schemas.microsoft.com/office/drawing/2014/main" id="{0968871E-93A0-9E41-8496-1EAB6065A4F0}"/>
              </a:ext>
            </a:extLst>
          </p:cNvPr>
          <p:cNvSpPr>
            <a:spLocks noGrp="1"/>
          </p:cNvSpPr>
          <p:nvPr>
            <p:ph type="body" idx="1"/>
          </p:nvPr>
        </p:nvSpPr>
        <p:spPr>
          <a:xfrm>
            <a:off x="831850" y="4132557"/>
            <a:ext cx="10515600" cy="1957094"/>
          </a:xfrm>
        </p:spPr>
        <p:txBody>
          <a:bodyPr>
            <a:normAutofit fontScale="92500" lnSpcReduction="20000"/>
          </a:bodyPr>
          <a:lstStyle/>
          <a:p>
            <a:r>
              <a:rPr lang="en-US" sz="1400" dirty="0"/>
              <a:t>Perry Hickman</a:t>
            </a:r>
          </a:p>
          <a:p>
            <a:r>
              <a:rPr lang="en-US" sz="1400" dirty="0"/>
              <a:t>Rural Housing Service</a:t>
            </a:r>
          </a:p>
          <a:p>
            <a:r>
              <a:rPr lang="en-US" sz="1400" dirty="0"/>
              <a:t>Community Facilities Program</a:t>
            </a:r>
          </a:p>
          <a:p>
            <a:r>
              <a:rPr lang="en-US" sz="1400" dirty="0"/>
              <a:t>National Office Loan Specialist</a:t>
            </a:r>
          </a:p>
          <a:p>
            <a:r>
              <a:rPr lang="en-US" sz="1400" dirty="0"/>
              <a:t>1400 Independence Ave., SW </a:t>
            </a:r>
          </a:p>
          <a:p>
            <a:r>
              <a:rPr lang="en-US" sz="1400" dirty="0"/>
              <a:t>Washington, D.C. 20250</a:t>
            </a:r>
          </a:p>
          <a:p>
            <a:r>
              <a:rPr lang="en-US" sz="1400" dirty="0"/>
              <a:t>(202) 260-9197</a:t>
            </a:r>
          </a:p>
        </p:txBody>
      </p:sp>
    </p:spTree>
    <p:extLst>
      <p:ext uri="{BB962C8B-B14F-4D97-AF65-F5344CB8AC3E}">
        <p14:creationId xmlns:p14="http://schemas.microsoft.com/office/powerpoint/2010/main" val="132646157"/>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35368</TotalTime>
  <Words>1693</Words>
  <Application>Microsoft Office PowerPoint</Application>
  <PresentationFormat>Widescreen</PresentationFormat>
  <Paragraphs>421</Paragraphs>
  <Slides>45</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45</vt:i4>
      </vt:variant>
    </vt:vector>
  </HeadingPairs>
  <TitlesOfParts>
    <vt:vector size="50" baseType="lpstr">
      <vt:lpstr>Arial</vt:lpstr>
      <vt:lpstr>Calibri</vt:lpstr>
      <vt:lpstr>Times</vt:lpstr>
      <vt:lpstr>Theme1</vt:lpstr>
      <vt:lpstr>1_Office Theme</vt:lpstr>
      <vt:lpstr>Rural Housing Service</vt:lpstr>
      <vt:lpstr>Rural Development -Community Facilities    Direct Loan Program Loan   Guidance Book for Applicants  </vt:lpstr>
      <vt:lpstr>Rural Development (RD) - Community Facilities </vt:lpstr>
      <vt:lpstr>Rural Development (RD) - Community Facilities </vt:lpstr>
      <vt:lpstr>www.rd.usda.gov</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PowerPoint Presentation</vt:lpstr>
      <vt:lpstr>Rural Development (RD) - Community Facilities </vt:lpstr>
      <vt:lpstr>Rural Development (RD) - Community Facilities Application Process</vt:lpstr>
      <vt:lpstr>Rural Development (RD) - Community Facilities Application Process (continued)</vt:lpstr>
      <vt:lpstr>Rural Development (RD) - Community Facilities Application Process (continued)</vt:lpstr>
      <vt:lpstr>Rural Development (RD) - Community Facilities Application Process (continued)</vt:lpstr>
      <vt:lpstr>PowerPoint Presentation</vt:lpstr>
      <vt:lpstr>PowerPoint Presentation</vt:lpstr>
      <vt:lpstr>Rural Development (RD) - Community Facilities </vt:lpstr>
      <vt:lpstr>PowerPoint Presentation</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Rural Development (RD) - Community Facilities </vt:lpstr>
      <vt:lpstr>PowerPoint Presentation</vt:lpstr>
      <vt:lpstr>PowerPoint Presentation</vt:lpstr>
      <vt:lpstr>Takeaways: </vt:lpstr>
      <vt:lpstr>www.rd.usda.gov</vt:lpstr>
      <vt:lpstr>Questions</vt:lpstr>
    </vt:vector>
  </TitlesOfParts>
  <Company>USDA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 Albert - RD, Washington, DC</dc:creator>
  <cp:lastModifiedBy>dale wunderlich</cp:lastModifiedBy>
  <cp:revision>296</cp:revision>
  <cp:lastPrinted>2019-08-20T18:18:19Z</cp:lastPrinted>
  <dcterms:created xsi:type="dcterms:W3CDTF">2016-11-01T12:21:12Z</dcterms:created>
  <dcterms:modified xsi:type="dcterms:W3CDTF">2019-09-10T16:14:59Z</dcterms:modified>
</cp:coreProperties>
</file>